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Proxima Nova"/>
      <p:regular r:id="rId39"/>
      <p:bold r:id="rId40"/>
      <p:italic r:id="rId41"/>
      <p:boldItalic r:id="rId42"/>
    </p:embeddedFont>
    <p:embeddedFont>
      <p:font typeface="Merriweather Light"/>
      <p:regular r:id="rId43"/>
      <p:bold r:id="rId44"/>
      <p:italic r:id="rId45"/>
      <p:boldItalic r:id="rId46"/>
    </p:embeddedFont>
    <p:embeddedFont>
      <p:font typeface="Source Code Pro"/>
      <p:regular r:id="rId47"/>
      <p:bold r:id="rId48"/>
      <p:italic r:id="rId49"/>
      <p:boldItalic r:id="rId50"/>
    </p:embeddedFont>
    <p:embeddedFont>
      <p:font typeface="Montserrat Medium"/>
      <p:regular r:id="rId51"/>
      <p:bold r:id="rId52"/>
      <p:italic r:id="rId53"/>
      <p:boldItalic r:id="rId54"/>
    </p:embeddedFont>
    <p:embeddedFont>
      <p:font typeface="Bitter"/>
      <p:regular r:id="rId55"/>
      <p:bold r:id="rId56"/>
      <p:italic r:id="rId57"/>
      <p:boldItalic r:id="rId58"/>
    </p:embeddedFont>
    <p:embeddedFont>
      <p:font typeface="Source Code Pro Medium"/>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42" Type="http://schemas.openxmlformats.org/officeDocument/2006/relationships/font" Target="fonts/ProximaNova-boldItalic.fntdata"/><Relationship Id="rId41" Type="http://schemas.openxmlformats.org/officeDocument/2006/relationships/font" Target="fonts/ProximaNova-italic.fntdata"/><Relationship Id="rId44" Type="http://schemas.openxmlformats.org/officeDocument/2006/relationships/font" Target="fonts/MerriweatherLight-bold.fntdata"/><Relationship Id="rId43" Type="http://schemas.openxmlformats.org/officeDocument/2006/relationships/font" Target="fonts/MerriweatherLight-regular.fntdata"/><Relationship Id="rId46" Type="http://schemas.openxmlformats.org/officeDocument/2006/relationships/font" Target="fonts/MerriweatherLight-boldItalic.fntdata"/><Relationship Id="rId45" Type="http://schemas.openxmlformats.org/officeDocument/2006/relationships/font" Target="fonts/Merriweather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SourceCodePro-bold.fntdata"/><Relationship Id="rId47" Type="http://schemas.openxmlformats.org/officeDocument/2006/relationships/font" Target="fonts/SourceCodePro-regular.fntdata"/><Relationship Id="rId49" Type="http://schemas.openxmlformats.org/officeDocument/2006/relationships/font" Target="fonts/SourceCodePr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ProximaNova-regular.fntdata"/><Relationship Id="rId38" Type="http://schemas.openxmlformats.org/officeDocument/2006/relationships/slide" Target="slides/slide31.xml"/><Relationship Id="rId62" Type="http://schemas.openxmlformats.org/officeDocument/2006/relationships/font" Target="fonts/SourceCodeProMedium-boldItalic.fntdata"/><Relationship Id="rId61" Type="http://schemas.openxmlformats.org/officeDocument/2006/relationships/font" Target="fonts/SourceCodeProMedium-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SourceCodeProMedium-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Medium-regular.fntdata"/><Relationship Id="rId50" Type="http://schemas.openxmlformats.org/officeDocument/2006/relationships/font" Target="fonts/SourceCodePro-boldItalic.fntdata"/><Relationship Id="rId53" Type="http://schemas.openxmlformats.org/officeDocument/2006/relationships/font" Target="fonts/MontserratMedium-italic.fntdata"/><Relationship Id="rId52" Type="http://schemas.openxmlformats.org/officeDocument/2006/relationships/font" Target="fonts/MontserratMedium-bold.fntdata"/><Relationship Id="rId11" Type="http://schemas.openxmlformats.org/officeDocument/2006/relationships/slide" Target="slides/slide4.xml"/><Relationship Id="rId55" Type="http://schemas.openxmlformats.org/officeDocument/2006/relationships/font" Target="fonts/Bitter-regular.fntdata"/><Relationship Id="rId10" Type="http://schemas.openxmlformats.org/officeDocument/2006/relationships/slide" Target="slides/slide3.xml"/><Relationship Id="rId54" Type="http://schemas.openxmlformats.org/officeDocument/2006/relationships/font" Target="fonts/MontserratMedium-boldItalic.fntdata"/><Relationship Id="rId13" Type="http://schemas.openxmlformats.org/officeDocument/2006/relationships/slide" Target="slides/slide6.xml"/><Relationship Id="rId57" Type="http://schemas.openxmlformats.org/officeDocument/2006/relationships/font" Target="fonts/Bitter-italic.fntdata"/><Relationship Id="rId12" Type="http://schemas.openxmlformats.org/officeDocument/2006/relationships/slide" Target="slides/slide5.xml"/><Relationship Id="rId56" Type="http://schemas.openxmlformats.org/officeDocument/2006/relationships/font" Target="fonts/Bitter-bold.fntdata"/><Relationship Id="rId15" Type="http://schemas.openxmlformats.org/officeDocument/2006/relationships/slide" Target="slides/slide8.xml"/><Relationship Id="rId59" Type="http://schemas.openxmlformats.org/officeDocument/2006/relationships/font" Target="fonts/SourceCodeProMedium-regular.fntdata"/><Relationship Id="rId14" Type="http://schemas.openxmlformats.org/officeDocument/2006/relationships/slide" Target="slides/slide7.xml"/><Relationship Id="rId58" Type="http://schemas.openxmlformats.org/officeDocument/2006/relationships/font" Target="fonts/Bitter-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7ed0faa2a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7ed0faa2a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ff1308f7ce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ff1308f7ce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7ed0faa2a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97ed0faa2a_0_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97ed0faa2a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97ed0faa2a_0_9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7ed0faa2a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97ed0faa2a_0_9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ff1308f7ce_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ff1308f7ce_6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ff1308f7ce_6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ff1308f7ce_6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ff1308f7ce_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2ff1308f7ce_6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ff1308f7ce_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ff1308f7ce_6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f1308f7ce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ff1308f7ce_6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f1308f7ce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ff1308f7ce_6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7ed0faa2a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7ed0faa2a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7ed0faa2a_0_9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97ed0faa2a_0_9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97ed0faa2a_0_9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97ed0faa2a_0_9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7ed0faa2a_0_9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97ed0faa2a_0_9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97ed0faa2a_0_9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97ed0faa2a_0_9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7ed0faa2a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97ed0faa2a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97ed0faa2a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97ed0faa2a_0_10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7ed0faa2a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7ed0faa2a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ff1308f7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ff1308f7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ff1308f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ff1308f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97ed0faa2a_0_10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297ed0faa2a_0_10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7ed0faa2a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7ed0faa2a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97ed0faa2a_0_10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97ed0faa2a_0_10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7ed0faa2a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97ed0faa2a_0_10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7ed0faa2a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7ed0faa2a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7ed0faa2a_0_7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97ed0faa2a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7ed0faa2a_0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97ed0faa2a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7ed0faa2a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97ed0faa2a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7ed0faa2a_0_8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97ed0faa2a_0_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7ed0faa2a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97ed0faa2a_0_8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Bitter"/>
              <a:buNone/>
              <a:defRPr>
                <a:latin typeface="Bitter"/>
                <a:ea typeface="Bitter"/>
                <a:cs typeface="Bitter"/>
                <a:sym typeface="Bitt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04" name="Shape 104"/>
        <p:cNvGrpSpPr/>
        <p:nvPr/>
      </p:nvGrpSpPr>
      <p:grpSpPr>
        <a:xfrm>
          <a:off x="0" y="0"/>
          <a:ext cx="0" cy="0"/>
          <a:chOff x="0" y="0"/>
          <a:chExt cx="0" cy="0"/>
        </a:xfrm>
      </p:grpSpPr>
      <p:cxnSp>
        <p:nvCxnSpPr>
          <p:cNvPr id="105" name="Google Shape;105;p26"/>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06" name="Google Shape;106;p26"/>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107" name="Google Shape;107;p26"/>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None/>
              <a:defRPr sz="2400">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108" name="Google Shape;10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2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Bitter"/>
              <a:buNone/>
              <a:defRPr>
                <a:latin typeface="Bitter"/>
                <a:ea typeface="Bitter"/>
                <a:cs typeface="Bitter"/>
                <a:sym typeface="Bitter"/>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2" name="Google Shape;11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3" name="Google Shape;11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14" name="Shape 114"/>
        <p:cNvGrpSpPr/>
        <p:nvPr/>
      </p:nvGrpSpPr>
      <p:grpSpPr>
        <a:xfrm>
          <a:off x="0" y="0"/>
          <a:ext cx="0" cy="0"/>
          <a:chOff x="0" y="0"/>
          <a:chExt cx="0" cy="0"/>
        </a:xfrm>
      </p:grpSpPr>
      <p:cxnSp>
        <p:nvCxnSpPr>
          <p:cNvPr id="115" name="Google Shape;115;p28"/>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6" name="Google Shape;116;p28"/>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17" name="Google Shape;11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0" name="Google Shape;120;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1" name="Google Shape;121;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2" name="Google Shape;12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5" name="Google Shape;12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26" name="Shape 126"/>
        <p:cNvGrpSpPr/>
        <p:nvPr/>
      </p:nvGrpSpPr>
      <p:grpSpPr>
        <a:xfrm>
          <a:off x="0" y="0"/>
          <a:ext cx="0" cy="0"/>
          <a:chOff x="0" y="0"/>
          <a:chExt cx="0" cy="0"/>
        </a:xfrm>
      </p:grpSpPr>
      <p:sp>
        <p:nvSpPr>
          <p:cNvPr id="127" name="Google Shape;127;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28" name="Google Shape;128;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9" name="Google Shape;12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lt2"/>
        </a:solidFill>
      </p:bgPr>
    </p:bg>
    <p:spTree>
      <p:nvGrpSpPr>
        <p:cNvPr id="130" name="Shape 130"/>
        <p:cNvGrpSpPr/>
        <p:nvPr/>
      </p:nvGrpSpPr>
      <p:grpSpPr>
        <a:xfrm>
          <a:off x="0" y="0"/>
          <a:ext cx="0" cy="0"/>
          <a:chOff x="0" y="0"/>
          <a:chExt cx="0" cy="0"/>
        </a:xfrm>
      </p:grpSpPr>
      <p:sp>
        <p:nvSpPr>
          <p:cNvPr id="131" name="Google Shape;131;p32"/>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2" name="Google Shape;13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33" name="Shape 133"/>
        <p:cNvGrpSpPr/>
        <p:nvPr/>
      </p:nvGrpSpPr>
      <p:grpSpPr>
        <a:xfrm>
          <a:off x="0" y="0"/>
          <a:ext cx="0" cy="0"/>
          <a:chOff x="0" y="0"/>
          <a:chExt cx="0" cy="0"/>
        </a:xfrm>
      </p:grpSpPr>
      <p:sp>
        <p:nvSpPr>
          <p:cNvPr id="134" name="Google Shape;134;p33"/>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 name="Google Shape;135;p33"/>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136" name="Google Shape;136;p33"/>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37" name="Google Shape;137;p33"/>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139" name="Google Shape;13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40" name="Shape 140"/>
        <p:cNvGrpSpPr/>
        <p:nvPr/>
      </p:nvGrpSpPr>
      <p:grpSpPr>
        <a:xfrm>
          <a:off x="0" y="0"/>
          <a:ext cx="0" cy="0"/>
          <a:chOff x="0" y="0"/>
          <a:chExt cx="0" cy="0"/>
        </a:xfrm>
      </p:grpSpPr>
      <p:sp>
        <p:nvSpPr>
          <p:cNvPr id="141" name="Google Shape;141;p34"/>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2100"/>
              <a:buNone/>
              <a:defRPr sz="2100"/>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2" name="Google Shape;14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43" name="Shape 143"/>
        <p:cNvGrpSpPr/>
        <p:nvPr/>
      </p:nvGrpSpPr>
      <p:grpSpPr>
        <a:xfrm>
          <a:off x="0" y="0"/>
          <a:ext cx="0" cy="0"/>
          <a:chOff x="0" y="0"/>
          <a:chExt cx="0" cy="0"/>
        </a:xfrm>
      </p:grpSpPr>
      <p:sp>
        <p:nvSpPr>
          <p:cNvPr id="144" name="Google Shape;144;p3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5"/>
          <p:cNvSpPr txBox="1"/>
          <p:nvPr>
            <p:ph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0"/>
              <a:buNone/>
              <a:defRPr b="1" sz="14000"/>
            </a:lvl1pPr>
            <a:lvl2pPr lvl="1" rtl="0" algn="ctr">
              <a:lnSpc>
                <a:spcPct val="100000"/>
              </a:lnSpc>
              <a:spcBef>
                <a:spcPts val="0"/>
              </a:spcBef>
              <a:spcAft>
                <a:spcPts val="0"/>
              </a:spcAft>
              <a:buSzPts val="14000"/>
              <a:buNone/>
              <a:defRPr b="1" sz="14000"/>
            </a:lvl2pPr>
            <a:lvl3pPr lvl="2" rtl="0" algn="ctr">
              <a:lnSpc>
                <a:spcPct val="100000"/>
              </a:lnSpc>
              <a:spcBef>
                <a:spcPts val="0"/>
              </a:spcBef>
              <a:spcAft>
                <a:spcPts val="0"/>
              </a:spcAft>
              <a:buSzPts val="14000"/>
              <a:buNone/>
              <a:defRPr b="1" sz="14000"/>
            </a:lvl3pPr>
            <a:lvl4pPr lvl="3" rtl="0" algn="ctr">
              <a:lnSpc>
                <a:spcPct val="100000"/>
              </a:lnSpc>
              <a:spcBef>
                <a:spcPts val="0"/>
              </a:spcBef>
              <a:spcAft>
                <a:spcPts val="0"/>
              </a:spcAft>
              <a:buSzPts val="14000"/>
              <a:buNone/>
              <a:defRPr b="1" sz="14000"/>
            </a:lvl4pPr>
            <a:lvl5pPr lvl="4" rtl="0" algn="ctr">
              <a:lnSpc>
                <a:spcPct val="100000"/>
              </a:lnSpc>
              <a:spcBef>
                <a:spcPts val="0"/>
              </a:spcBef>
              <a:spcAft>
                <a:spcPts val="0"/>
              </a:spcAft>
              <a:buSzPts val="14000"/>
              <a:buNone/>
              <a:defRPr b="1" sz="14000"/>
            </a:lvl5pPr>
            <a:lvl6pPr lvl="5" rtl="0" algn="ctr">
              <a:lnSpc>
                <a:spcPct val="100000"/>
              </a:lnSpc>
              <a:spcBef>
                <a:spcPts val="0"/>
              </a:spcBef>
              <a:spcAft>
                <a:spcPts val="0"/>
              </a:spcAft>
              <a:buSzPts val="14000"/>
              <a:buNone/>
              <a:defRPr b="1" sz="14000"/>
            </a:lvl6pPr>
            <a:lvl7pPr lvl="6" rtl="0" algn="ctr">
              <a:lnSpc>
                <a:spcPct val="100000"/>
              </a:lnSpc>
              <a:spcBef>
                <a:spcPts val="0"/>
              </a:spcBef>
              <a:spcAft>
                <a:spcPts val="0"/>
              </a:spcAft>
              <a:buSzPts val="14000"/>
              <a:buNone/>
              <a:defRPr b="1" sz="14000"/>
            </a:lvl7pPr>
            <a:lvl8pPr lvl="7" rtl="0" algn="ctr">
              <a:lnSpc>
                <a:spcPct val="100000"/>
              </a:lnSpc>
              <a:spcBef>
                <a:spcPts val="0"/>
              </a:spcBef>
              <a:spcAft>
                <a:spcPts val="0"/>
              </a:spcAft>
              <a:buSzPts val="14000"/>
              <a:buNone/>
              <a:defRPr b="1" sz="14000"/>
            </a:lvl8pPr>
            <a:lvl9pPr lvl="8" rtl="0" algn="ctr">
              <a:lnSpc>
                <a:spcPct val="100000"/>
              </a:lnSpc>
              <a:spcBef>
                <a:spcPts val="0"/>
              </a:spcBef>
              <a:spcAft>
                <a:spcPts val="0"/>
              </a:spcAft>
              <a:buSzPts val="14000"/>
              <a:buNone/>
              <a:defRPr b="1" sz="14000"/>
            </a:lvl9pPr>
          </a:lstStyle>
          <a:p/>
        </p:txBody>
      </p:sp>
      <p:sp>
        <p:nvSpPr>
          <p:cNvPr id="146" name="Google Shape;146;p35"/>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47" name="Google Shape;14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17500" lvl="1" marL="914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102" name="Google Shape;102;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Proxima Nova"/>
              <a:buChar char="●"/>
              <a:defRPr b="0" i="0" sz="18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103" name="Google Shape;10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hyperlink" Target="https://docs.nvidia.com/cuda/archive/11.0/cuda-memcheck/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hyperlink" Target="https://docs.nvidia.com/cuda/archive/11.0/cuda-gdb/index.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hyperlink" Target="https://docs.nvidia.com/cuda/profiler-users-guide/index.html" TargetMode="External"/><Relationship Id="rId4" Type="http://schemas.openxmlformats.org/officeDocument/2006/relationships/image" Target="../media/image9.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apollo.cs.nthu.edu.tw/pp24/scoreboard/lab-sobe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apollo.cs.nthu.edu.tw/pp24/scoreboard/lab-sobel-am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hyperlink" Target="https://developer.nvidia.com/cuda-gpu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7"/>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Lab3 CUDA Basic</a:t>
            </a:r>
            <a:endParaRPr>
              <a:latin typeface="Bitter"/>
              <a:ea typeface="Bitter"/>
              <a:cs typeface="Bitter"/>
              <a:sym typeface="Bitter"/>
            </a:endParaRPr>
          </a:p>
        </p:txBody>
      </p:sp>
      <p:sp>
        <p:nvSpPr>
          <p:cNvPr id="155" name="Google Shape;155;p37"/>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Merriweather Light"/>
                <a:ea typeface="Merriweather Light"/>
                <a:cs typeface="Merriweather Light"/>
                <a:sym typeface="Merriweather Light"/>
              </a:rPr>
              <a:t>Oct</a:t>
            </a:r>
            <a:r>
              <a:rPr i="1" lang="en" sz="1800">
                <a:latin typeface="Merriweather Light"/>
                <a:ea typeface="Merriweather Light"/>
                <a:cs typeface="Merriweather Light"/>
                <a:sym typeface="Merriweather Light"/>
              </a:rPr>
              <a:t>, 2024 Parallel Programming</a:t>
            </a:r>
            <a:endParaRPr i="1" sz="1800">
              <a:latin typeface="Merriweather Light"/>
              <a:ea typeface="Merriweather Light"/>
              <a:cs typeface="Merriweather Light"/>
              <a:sym typeface="Merriweather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latin typeface="Bitter"/>
                <a:ea typeface="Bitter"/>
                <a:cs typeface="Bitter"/>
                <a:sym typeface="Bitter"/>
              </a:rPr>
              <a:t>Practice</a:t>
            </a:r>
            <a:endParaRPr>
              <a:latin typeface="Bitter"/>
              <a:ea typeface="Bitter"/>
              <a:cs typeface="Bitter"/>
              <a:sym typeface="Bitter"/>
            </a:endParaRPr>
          </a:p>
        </p:txBody>
      </p:sp>
      <p:sp>
        <p:nvSpPr>
          <p:cNvPr id="258" name="Google Shape;258;p46"/>
          <p:cNvSpPr txBox="1"/>
          <p:nvPr>
            <p:ph idx="1" type="body"/>
          </p:nvPr>
        </p:nvSpPr>
        <p:spPr>
          <a:xfrm>
            <a:off x="311700" y="1152475"/>
            <a:ext cx="88323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In this practice, try to run the </a:t>
            </a:r>
            <a:r>
              <a:rPr b="1" lang="en" sz="2000">
                <a:latin typeface="Courier New"/>
                <a:ea typeface="Courier New"/>
                <a:cs typeface="Courier New"/>
                <a:sym typeface="Courier New"/>
              </a:rPr>
              <a:t>deviceQuery</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Steps:</a:t>
            </a:r>
            <a:endParaRPr sz="1800">
              <a:latin typeface="Courier New"/>
              <a:ea typeface="Courier New"/>
              <a:cs typeface="Courier New"/>
              <a:sym typeface="Courier New"/>
            </a:endParaRPr>
          </a:p>
          <a:p>
            <a:pPr indent="-330200" lvl="1" marL="914400" rtl="0" algn="l">
              <a:spcBef>
                <a:spcPts val="0"/>
              </a:spcBef>
              <a:spcAft>
                <a:spcPts val="0"/>
              </a:spcAft>
              <a:buSzPts val="1600"/>
              <a:buChar char="➢"/>
            </a:pPr>
            <a:r>
              <a:rPr lang="en" sz="1800">
                <a:latin typeface="Courier New"/>
                <a:ea typeface="Courier New"/>
                <a:cs typeface="Courier New"/>
                <a:sym typeface="Courier New"/>
              </a:rPr>
              <a:t>cp -r /home/pp24/share/deviceQuery $HOME</a:t>
            </a:r>
            <a:endParaRPr sz="1600">
              <a:latin typeface="Courier New"/>
              <a:ea typeface="Courier New"/>
              <a:cs typeface="Courier New"/>
              <a:sym typeface="Courier New"/>
            </a:endParaRPr>
          </a:p>
          <a:p>
            <a:pPr indent="-330200" lvl="1" marL="914400" rtl="0" algn="l">
              <a:spcBef>
                <a:spcPts val="0"/>
              </a:spcBef>
              <a:spcAft>
                <a:spcPts val="0"/>
              </a:spcAft>
              <a:buSzPts val="1600"/>
              <a:buChar char="➢"/>
            </a:pPr>
            <a:r>
              <a:rPr lang="en" sz="1800">
                <a:latin typeface="Courier New"/>
                <a:ea typeface="Courier New"/>
                <a:cs typeface="Courier New"/>
                <a:sym typeface="Courier New"/>
              </a:rPr>
              <a:t>cd $HOME/deviceQuery</a:t>
            </a:r>
            <a:endParaRPr sz="18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en" sz="1800">
                <a:latin typeface="Courier New"/>
                <a:ea typeface="Courier New"/>
                <a:cs typeface="Courier New"/>
                <a:sym typeface="Courier New"/>
              </a:rPr>
              <a:t>nvcc deviceQuery.cpp -o deviceQuery</a:t>
            </a:r>
            <a:endParaRPr sz="1600">
              <a:latin typeface="Courier New"/>
              <a:ea typeface="Courier New"/>
              <a:cs typeface="Courier New"/>
              <a:sym typeface="Courier New"/>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Run it</a:t>
            </a:r>
            <a:endParaRPr sz="2000">
              <a:latin typeface="Bitter"/>
              <a:ea typeface="Bitter"/>
              <a:cs typeface="Bitter"/>
              <a:sym typeface="Bitter"/>
            </a:endParaRPr>
          </a:p>
          <a:p>
            <a:pPr indent="-330200" lvl="1" marL="914400" rtl="0" algn="l">
              <a:spcBef>
                <a:spcPts val="0"/>
              </a:spcBef>
              <a:spcAft>
                <a:spcPts val="0"/>
              </a:spcAft>
              <a:buSzPts val="1600"/>
              <a:buFont typeface="Bitter"/>
              <a:buChar char="➢"/>
            </a:pPr>
            <a:r>
              <a:rPr lang="en" sz="1600">
                <a:latin typeface="Bitter"/>
                <a:ea typeface="Bitter"/>
                <a:cs typeface="Bitter"/>
                <a:sym typeface="Bitter"/>
              </a:rPr>
              <a:t>o</a:t>
            </a:r>
            <a:r>
              <a:rPr lang="en" sz="1600">
                <a:latin typeface="Bitter"/>
                <a:ea typeface="Bitter"/>
                <a:cs typeface="Bitter"/>
                <a:sym typeface="Bitter"/>
              </a:rPr>
              <a:t>n apollo-nv-test</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en" sz="1600">
                <a:latin typeface="Bitter"/>
                <a:ea typeface="Bitter"/>
                <a:cs typeface="Bitter"/>
                <a:sym typeface="Bitter"/>
              </a:rPr>
              <a:t>w</a:t>
            </a:r>
            <a:r>
              <a:rPr lang="en" sz="1600">
                <a:latin typeface="Bitter"/>
                <a:ea typeface="Bitter"/>
                <a:cs typeface="Bitter"/>
                <a:sym typeface="Bitter"/>
              </a:rPr>
              <a:t>ith Slurm scheduler on apollo-nv-vm[1-7]</a:t>
            </a:r>
            <a:endParaRPr sz="18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How many CUDA cores on NVIDIA GTX 1080?</a:t>
            </a:r>
            <a:endParaRPr sz="2000">
              <a:latin typeface="Bitter"/>
              <a:ea typeface="Bitter"/>
              <a:cs typeface="Bitter"/>
              <a:sym typeface="Bit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7"/>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latin typeface="Bitter"/>
                <a:ea typeface="Bitter"/>
                <a:cs typeface="Bitter"/>
                <a:sym typeface="Bitter"/>
              </a:rPr>
              <a:t>Tools</a:t>
            </a:r>
            <a:endParaRPr>
              <a:latin typeface="Bitter"/>
              <a:ea typeface="Bitter"/>
              <a:cs typeface="Bitter"/>
              <a:sym typeface="Bit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nvidia-smi</a:t>
            </a:r>
            <a:endParaRPr>
              <a:latin typeface="Bitter"/>
              <a:ea typeface="Bitter"/>
              <a:cs typeface="Bitter"/>
              <a:sym typeface="Bitter"/>
            </a:endParaRPr>
          </a:p>
        </p:txBody>
      </p:sp>
      <p:sp>
        <p:nvSpPr>
          <p:cNvPr id="269" name="Google Shape;269;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NVIDIA System Management Interface program</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You can query details about</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gpu type</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gpu utilization</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memory usage</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temperature</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clock rate </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a:t>
            </a:r>
            <a:endParaRPr sz="1600">
              <a:latin typeface="Bitter"/>
              <a:ea typeface="Bitter"/>
              <a:cs typeface="Bitter"/>
              <a:sym typeface="Bit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nvidia-smi example</a:t>
            </a:r>
            <a:endParaRPr>
              <a:latin typeface="Bitter"/>
              <a:ea typeface="Bitter"/>
              <a:cs typeface="Bitter"/>
              <a:sym typeface="Bitter"/>
            </a:endParaRPr>
          </a:p>
        </p:txBody>
      </p:sp>
      <p:pic>
        <p:nvPicPr>
          <p:cNvPr id="275" name="Google Shape;275;p49"/>
          <p:cNvPicPr preferRelativeResize="0"/>
          <p:nvPr/>
        </p:nvPicPr>
        <p:blipFill rotWithShape="1">
          <a:blip r:embed="rId3">
            <a:alphaModFix/>
          </a:blip>
          <a:srcRect b="0" l="0" r="0" t="0"/>
          <a:stretch/>
        </p:blipFill>
        <p:spPr>
          <a:xfrm>
            <a:off x="2057552" y="1017725"/>
            <a:ext cx="5028900" cy="3848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cuda-memcheck</a:t>
            </a:r>
            <a:endParaRPr>
              <a:latin typeface="Bitter"/>
              <a:ea typeface="Bitter"/>
              <a:cs typeface="Bitter"/>
              <a:sym typeface="Bitter"/>
            </a:endParaRPr>
          </a:p>
        </p:txBody>
      </p:sp>
      <p:sp>
        <p:nvSpPr>
          <p:cNvPr id="281" name="Google Shape;281;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SzPts val="2000"/>
              <a:buFont typeface="Bitter"/>
              <a:buChar char="❖"/>
            </a:pPr>
            <a:r>
              <a:rPr lang="en" sz="2000">
                <a:latin typeface="Bitter"/>
                <a:ea typeface="Bitter"/>
                <a:cs typeface="Bitter"/>
                <a:sym typeface="Bitter"/>
              </a:rPr>
              <a:t>This tool checks memory errors of your program, and it also reports hardware exceptions encountered by the GPU. These errors may not cause program to crash, but they could result in unexpected program behavior and memory misusage.</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Error types</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u="sng">
                <a:solidFill>
                  <a:schemeClr val="hlink"/>
                </a:solidFill>
                <a:latin typeface="Bitter"/>
                <a:ea typeface="Bitter"/>
                <a:cs typeface="Bitter"/>
                <a:sym typeface="Bitter"/>
                <a:hlinkClick r:id="rId3"/>
              </a:rPr>
              <a:t>cuda-memcheck</a:t>
            </a:r>
            <a:endParaRPr sz="1600">
              <a:latin typeface="Bitter"/>
              <a:ea typeface="Bitter"/>
              <a:cs typeface="Bitter"/>
              <a:sym typeface="Bit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cuda-memcheck </a:t>
            </a:r>
            <a:endParaRPr>
              <a:latin typeface="Bitter"/>
              <a:ea typeface="Bitter"/>
              <a:cs typeface="Bitter"/>
              <a:sym typeface="Bitter"/>
            </a:endParaRPr>
          </a:p>
        </p:txBody>
      </p:sp>
      <p:pic>
        <p:nvPicPr>
          <p:cNvPr id="287" name="Google Shape;287;p51"/>
          <p:cNvPicPr preferRelativeResize="0"/>
          <p:nvPr/>
        </p:nvPicPr>
        <p:blipFill rotWithShape="1">
          <a:blip r:embed="rId3">
            <a:alphaModFix/>
          </a:blip>
          <a:srcRect b="0" l="0" r="0" t="0"/>
          <a:stretch/>
        </p:blipFill>
        <p:spPr>
          <a:xfrm>
            <a:off x="796575" y="1627750"/>
            <a:ext cx="7550850" cy="693570"/>
          </a:xfrm>
          <a:prstGeom prst="rect">
            <a:avLst/>
          </a:prstGeom>
          <a:noFill/>
          <a:ln>
            <a:noFill/>
          </a:ln>
        </p:spPr>
      </p:pic>
      <p:pic>
        <p:nvPicPr>
          <p:cNvPr id="288" name="Google Shape;288;p51"/>
          <p:cNvPicPr preferRelativeResize="0"/>
          <p:nvPr/>
        </p:nvPicPr>
        <p:blipFill rotWithShape="1">
          <a:blip r:embed="rId4">
            <a:alphaModFix/>
          </a:blip>
          <a:srcRect b="0" l="0" r="0" t="0"/>
          <a:stretch/>
        </p:blipFill>
        <p:spPr>
          <a:xfrm>
            <a:off x="796563" y="2675126"/>
            <a:ext cx="7550874" cy="1662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cuda-gdb</a:t>
            </a:r>
            <a:endParaRPr>
              <a:latin typeface="Bitter"/>
              <a:ea typeface="Bitter"/>
              <a:cs typeface="Bitter"/>
              <a:sym typeface="Bitter"/>
            </a:endParaRPr>
          </a:p>
        </p:txBody>
      </p:sp>
      <p:sp>
        <p:nvSpPr>
          <p:cNvPr id="294" name="Google Shape;294;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itter"/>
              <a:buChar char="❖"/>
            </a:pPr>
            <a:r>
              <a:rPr lang="en" u="sng">
                <a:solidFill>
                  <a:schemeClr val="hlink"/>
                </a:solidFill>
                <a:latin typeface="Bitter"/>
                <a:ea typeface="Bitter"/>
                <a:cs typeface="Bitter"/>
                <a:sym typeface="Bitter"/>
                <a:hlinkClick r:id="rId3"/>
              </a:rPr>
              <a:t>cuda-gdb tutorial</a:t>
            </a:r>
            <a:endParaRPr>
              <a:latin typeface="Bitter"/>
              <a:ea typeface="Bitter"/>
              <a:cs typeface="Bitter"/>
              <a:sym typeface="Bit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nvprof</a:t>
            </a:r>
            <a:endParaRPr>
              <a:latin typeface="Bitter"/>
              <a:ea typeface="Bitter"/>
              <a:cs typeface="Bitter"/>
              <a:sym typeface="Bitter"/>
            </a:endParaRPr>
          </a:p>
        </p:txBody>
      </p:sp>
      <p:sp>
        <p:nvSpPr>
          <p:cNvPr id="300" name="Google Shape;300;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n</a:t>
            </a:r>
            <a:r>
              <a:rPr lang="en" sz="2000">
                <a:latin typeface="Bitter"/>
                <a:ea typeface="Bitter"/>
                <a:cs typeface="Bitter"/>
                <a:sym typeface="Bitter"/>
              </a:rPr>
              <a:t>vprof </a:t>
            </a:r>
            <a:r>
              <a:rPr lang="en" sz="2000">
                <a:latin typeface="Bitter"/>
                <a:ea typeface="Bitter"/>
                <a:cs typeface="Bitter"/>
                <a:sym typeface="Bitter"/>
              </a:rPr>
              <a:t> provide you feedback about how to optimize CUDA programs </a:t>
            </a:r>
            <a:endParaRPr sz="20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en" sz="1600">
                <a:latin typeface="Courier New"/>
                <a:ea typeface="Courier New"/>
                <a:cs typeface="Courier New"/>
                <a:sym typeface="Courier New"/>
              </a:rPr>
              <a:t>nvprof &lt;CUDA executable&gt;</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en" sz="1600">
                <a:latin typeface="Courier New"/>
                <a:ea typeface="Courier New"/>
                <a:cs typeface="Courier New"/>
                <a:sym typeface="Courier New"/>
              </a:rPr>
              <a:t>-o &lt;FILE&gt;</a:t>
            </a:r>
            <a:r>
              <a:rPr lang="en" sz="1600">
                <a:latin typeface="Bitter"/>
                <a:ea typeface="Bitter"/>
                <a:cs typeface="Bitter"/>
                <a:sym typeface="Bitter"/>
              </a:rPr>
              <a:t> to save result to a file </a:t>
            </a:r>
            <a:endParaRPr sz="16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en" sz="1600">
                <a:latin typeface="Courier New"/>
                <a:ea typeface="Courier New"/>
                <a:cs typeface="Courier New"/>
                <a:sym typeface="Courier New"/>
              </a:rPr>
              <a:t>-i &lt;FILE&gt;</a:t>
            </a:r>
            <a:r>
              <a:rPr lang="en" sz="1600">
                <a:latin typeface="Bitter"/>
                <a:ea typeface="Bitter"/>
                <a:cs typeface="Bitter"/>
                <a:sym typeface="Bitter"/>
              </a:rPr>
              <a:t> to read result from a file</a:t>
            </a:r>
            <a:endParaRPr sz="1600">
              <a:latin typeface="Bitter"/>
              <a:ea typeface="Bitter"/>
              <a:cs typeface="Bitter"/>
              <a:sym typeface="Bit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nvvp</a:t>
            </a:r>
            <a:endParaRPr/>
          </a:p>
        </p:txBody>
      </p:sp>
      <p:sp>
        <p:nvSpPr>
          <p:cNvPr id="306" name="Google Shape;306;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Bitter"/>
              <a:buChar char="❖"/>
            </a:pPr>
            <a:r>
              <a:rPr lang="en" u="sng">
                <a:solidFill>
                  <a:schemeClr val="accent5"/>
                </a:solidFill>
                <a:latin typeface="Bitter"/>
                <a:ea typeface="Bitter"/>
                <a:cs typeface="Bitter"/>
                <a:sym typeface="Bitter"/>
                <a:hlinkClick r:id="rId3">
                  <a:extLst>
                    <a:ext uri="{A12FA001-AC4F-418D-AE19-62706E023703}">
                      <ahyp:hlinkClr val="tx"/>
                    </a:ext>
                  </a:extLst>
                </a:hlinkClick>
              </a:rPr>
              <a:t>nvvp-tutorial</a:t>
            </a:r>
            <a:endParaRPr>
              <a:solidFill>
                <a:schemeClr val="accent3"/>
              </a:solidFill>
              <a:latin typeface="Bitter"/>
              <a:ea typeface="Bitter"/>
              <a:cs typeface="Bitter"/>
              <a:sym typeface="Bitter"/>
            </a:endParaRPr>
          </a:p>
          <a:p>
            <a:pPr indent="-342900" lvl="0" marL="457200" rtl="0" algn="l">
              <a:lnSpc>
                <a:spcPct val="115000"/>
              </a:lnSpc>
              <a:spcBef>
                <a:spcPts val="0"/>
              </a:spcBef>
              <a:spcAft>
                <a:spcPts val="0"/>
              </a:spcAft>
              <a:buClr>
                <a:schemeClr val="accent3"/>
              </a:buClr>
              <a:buSzPts val="1800"/>
              <a:buFont typeface="Bitter"/>
              <a:buChar char="❖"/>
            </a:pPr>
            <a:r>
              <a:rPr lang="en">
                <a:solidFill>
                  <a:schemeClr val="accent3"/>
                </a:solidFill>
                <a:latin typeface="Bitter"/>
                <a:ea typeface="Bitter"/>
                <a:cs typeface="Bitter"/>
                <a:sym typeface="Bitter"/>
              </a:rPr>
              <a:t>GUI version of nvprof</a:t>
            </a:r>
            <a:endParaRPr>
              <a:solidFill>
                <a:schemeClr val="accent3"/>
              </a:solidFill>
              <a:latin typeface="Bitter"/>
              <a:ea typeface="Bitter"/>
              <a:cs typeface="Bitter"/>
              <a:sym typeface="Bitter"/>
            </a:endParaRPr>
          </a:p>
          <a:p>
            <a:pPr indent="-342900" lvl="0" marL="457200" rtl="0" algn="l">
              <a:lnSpc>
                <a:spcPct val="115000"/>
              </a:lnSpc>
              <a:spcBef>
                <a:spcPts val="0"/>
              </a:spcBef>
              <a:spcAft>
                <a:spcPts val="0"/>
              </a:spcAft>
              <a:buClr>
                <a:schemeClr val="accent3"/>
              </a:buClr>
              <a:buSzPts val="1800"/>
              <a:buFont typeface="Bitter"/>
              <a:buChar char="❖"/>
            </a:pPr>
            <a:r>
              <a:rPr lang="en">
                <a:solidFill>
                  <a:schemeClr val="accent3"/>
                </a:solidFill>
                <a:latin typeface="Bitter"/>
                <a:ea typeface="Bitter"/>
                <a:cs typeface="Bitter"/>
                <a:sym typeface="Bitter"/>
              </a:rPr>
              <a:t>Useful for the stream optimization</a:t>
            </a:r>
            <a:endParaRPr>
              <a:solidFill>
                <a:schemeClr val="accent3"/>
              </a:solidFill>
              <a:latin typeface="Bitter"/>
              <a:ea typeface="Bitter"/>
              <a:cs typeface="Bitter"/>
              <a:sym typeface="Bitter"/>
            </a:endParaRPr>
          </a:p>
          <a:p>
            <a:pPr indent="-317500" lvl="1" marL="914400" rtl="0" algn="l">
              <a:lnSpc>
                <a:spcPct val="115000"/>
              </a:lnSpc>
              <a:spcBef>
                <a:spcPts val="0"/>
              </a:spcBef>
              <a:spcAft>
                <a:spcPts val="0"/>
              </a:spcAft>
              <a:buClr>
                <a:schemeClr val="accent3"/>
              </a:buClr>
              <a:buSzPts val="1400"/>
              <a:buFont typeface="Bitter"/>
              <a:buChar char="➢"/>
            </a:pPr>
            <a:r>
              <a:rPr lang="en">
                <a:solidFill>
                  <a:schemeClr val="accent3"/>
                </a:solidFill>
                <a:latin typeface="Bitter"/>
                <a:ea typeface="Bitter"/>
                <a:cs typeface="Bitter"/>
                <a:sym typeface="Bitter"/>
              </a:rPr>
              <a:t>Timeline</a:t>
            </a:r>
            <a:endParaRPr>
              <a:solidFill>
                <a:schemeClr val="accent3"/>
              </a:solidFill>
              <a:latin typeface="Bitter"/>
              <a:ea typeface="Bitter"/>
              <a:cs typeface="Bitter"/>
              <a:sym typeface="Bitter"/>
            </a:endParaRPr>
          </a:p>
          <a:p>
            <a:pPr indent="0" lvl="0" marL="0" rtl="0" algn="l">
              <a:lnSpc>
                <a:spcPct val="115000"/>
              </a:lnSpc>
              <a:spcBef>
                <a:spcPts val="1600"/>
              </a:spcBef>
              <a:spcAft>
                <a:spcPts val="1600"/>
              </a:spcAft>
              <a:buSzPts val="1800"/>
              <a:buNone/>
            </a:pPr>
            <a:r>
              <a:t/>
            </a:r>
            <a:endParaRPr>
              <a:solidFill>
                <a:schemeClr val="accent3"/>
              </a:solidFill>
              <a:latin typeface="Bitter"/>
              <a:ea typeface="Bitter"/>
              <a:cs typeface="Bitter"/>
              <a:sym typeface="Bitter"/>
            </a:endParaRPr>
          </a:p>
        </p:txBody>
      </p:sp>
      <p:pic>
        <p:nvPicPr>
          <p:cNvPr id="307" name="Google Shape;307;p54"/>
          <p:cNvPicPr preferRelativeResize="0"/>
          <p:nvPr/>
        </p:nvPicPr>
        <p:blipFill rotWithShape="1">
          <a:blip r:embed="rId4">
            <a:alphaModFix/>
          </a:blip>
          <a:srcRect b="0" l="0" r="0" t="0"/>
          <a:stretch/>
        </p:blipFill>
        <p:spPr>
          <a:xfrm>
            <a:off x="98150" y="2648850"/>
            <a:ext cx="4261275" cy="1583675"/>
          </a:xfrm>
          <a:prstGeom prst="rect">
            <a:avLst/>
          </a:prstGeom>
          <a:noFill/>
          <a:ln>
            <a:noFill/>
          </a:ln>
        </p:spPr>
      </p:pic>
      <p:pic>
        <p:nvPicPr>
          <p:cNvPr id="308" name="Google Shape;308;p54"/>
          <p:cNvPicPr preferRelativeResize="0"/>
          <p:nvPr/>
        </p:nvPicPr>
        <p:blipFill rotWithShape="1">
          <a:blip r:embed="rId5">
            <a:alphaModFix/>
          </a:blip>
          <a:srcRect b="0" l="0" r="0" t="0"/>
          <a:stretch/>
        </p:blipFill>
        <p:spPr>
          <a:xfrm>
            <a:off x="4482550" y="2648849"/>
            <a:ext cx="4612408" cy="1583675"/>
          </a:xfrm>
          <a:prstGeom prst="rect">
            <a:avLst/>
          </a:prstGeom>
          <a:noFill/>
          <a:ln>
            <a:noFill/>
          </a:ln>
        </p:spPr>
      </p:pic>
      <p:sp>
        <p:nvSpPr>
          <p:cNvPr id="309" name="Google Shape;309;p54"/>
          <p:cNvSpPr txBox="1"/>
          <p:nvPr/>
        </p:nvSpPr>
        <p:spPr>
          <a:xfrm>
            <a:off x="2046200" y="4372675"/>
            <a:ext cx="5248500" cy="34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Merriweather Light"/>
                <a:ea typeface="Merriweather Light"/>
                <a:cs typeface="Merriweather Light"/>
                <a:sym typeface="Merriweather Light"/>
              </a:rPr>
              <a:t>nvvp is useful for checking the concurrency of stream</a:t>
            </a:r>
            <a:endParaRPr b="0" i="1" sz="1400" u="none" cap="none" strike="noStrike">
              <a:solidFill>
                <a:srgbClr val="000000"/>
              </a:solidFill>
              <a:latin typeface="Merriweather Light"/>
              <a:ea typeface="Merriweather Light"/>
              <a:cs typeface="Merriweather Light"/>
              <a:sym typeface="Merriweather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NSight Systems (nsys)</a:t>
            </a:r>
            <a:endParaRPr/>
          </a:p>
        </p:txBody>
      </p:sp>
      <p:pic>
        <p:nvPicPr>
          <p:cNvPr id="315" name="Google Shape;315;p55"/>
          <p:cNvPicPr preferRelativeResize="0"/>
          <p:nvPr/>
        </p:nvPicPr>
        <p:blipFill>
          <a:blip r:embed="rId3">
            <a:alphaModFix/>
          </a:blip>
          <a:stretch>
            <a:fillRect/>
          </a:stretch>
        </p:blipFill>
        <p:spPr>
          <a:xfrm>
            <a:off x="1626938" y="1088500"/>
            <a:ext cx="5890126" cy="3326200"/>
          </a:xfrm>
          <a:prstGeom prst="rect">
            <a:avLst/>
          </a:prstGeom>
          <a:noFill/>
          <a:ln>
            <a:noFill/>
          </a:ln>
        </p:spPr>
      </p:pic>
      <p:sp>
        <p:nvSpPr>
          <p:cNvPr id="316" name="Google Shape;316;p55"/>
          <p:cNvSpPr txBox="1"/>
          <p:nvPr/>
        </p:nvSpPr>
        <p:spPr>
          <a:xfrm>
            <a:off x="590600" y="4523825"/>
            <a:ext cx="7620900" cy="41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Source Code Pro"/>
                <a:ea typeface="Source Code Pro"/>
                <a:cs typeface="Source Code Pro"/>
                <a:sym typeface="Source Code Pro"/>
              </a:rPr>
              <a:t>n</a:t>
            </a:r>
            <a:r>
              <a:rPr lang="en" sz="1800">
                <a:latin typeface="Source Code Pro"/>
                <a:ea typeface="Source Code Pro"/>
                <a:cs typeface="Source Code Pro"/>
                <a:sym typeface="Source Code Pro"/>
              </a:rPr>
              <a:t>sys profile </a:t>
            </a:r>
            <a:r>
              <a:rPr b="1" lang="en" sz="1800">
                <a:latin typeface="Source Code Pro"/>
                <a:ea typeface="Source Code Pro"/>
                <a:cs typeface="Source Code Pro"/>
                <a:sym typeface="Source Code Pro"/>
              </a:rPr>
              <a:t>-t cuda</a:t>
            </a:r>
            <a:r>
              <a:rPr lang="en" sz="1800">
                <a:latin typeface="Source Code Pro"/>
                <a:ea typeface="Source Code Pro"/>
                <a:cs typeface="Source Code Pro"/>
                <a:sym typeface="Source Code Pro"/>
              </a:rPr>
              <a:t> </a:t>
            </a:r>
            <a:r>
              <a:rPr lang="en" sz="1800">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Overview</a:t>
            </a:r>
            <a:endParaRPr>
              <a:latin typeface="Bitter"/>
              <a:ea typeface="Bitter"/>
              <a:cs typeface="Bitter"/>
              <a:sym typeface="Bitter"/>
            </a:endParaRPr>
          </a:p>
        </p:txBody>
      </p:sp>
      <p:sp>
        <p:nvSpPr>
          <p:cNvPr id="161" name="Google Shape;16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itter"/>
              <a:buChar char="❖"/>
            </a:pPr>
            <a:r>
              <a:rPr lang="en">
                <a:latin typeface="Bitter"/>
                <a:ea typeface="Bitter"/>
                <a:cs typeface="Bitter"/>
                <a:sym typeface="Bitter"/>
              </a:rPr>
              <a:t>Platform guide</a:t>
            </a:r>
            <a:endParaRPr>
              <a:latin typeface="Bitter"/>
              <a:ea typeface="Bitter"/>
              <a:cs typeface="Bitter"/>
              <a:sym typeface="Bitter"/>
            </a:endParaRPr>
          </a:p>
          <a:p>
            <a:pPr indent="-342900" lvl="0" marL="457200" rtl="0" algn="l">
              <a:spcBef>
                <a:spcPts val="0"/>
              </a:spcBef>
              <a:spcAft>
                <a:spcPts val="0"/>
              </a:spcAft>
              <a:buSzPts val="1800"/>
              <a:buFont typeface="Bitter"/>
              <a:buChar char="❖"/>
            </a:pPr>
            <a:r>
              <a:rPr lang="en">
                <a:latin typeface="Bitter"/>
                <a:ea typeface="Bitter"/>
                <a:cs typeface="Bitter"/>
                <a:sym typeface="Bitter"/>
              </a:rPr>
              <a:t>Tools</a:t>
            </a:r>
            <a:endParaRPr>
              <a:latin typeface="Bitter"/>
              <a:ea typeface="Bitter"/>
              <a:cs typeface="Bitter"/>
              <a:sym typeface="Bitter"/>
            </a:endParaRPr>
          </a:p>
          <a:p>
            <a:pPr indent="-342900" lvl="0" marL="457200" rtl="0" algn="l">
              <a:spcBef>
                <a:spcPts val="0"/>
              </a:spcBef>
              <a:spcAft>
                <a:spcPts val="0"/>
              </a:spcAft>
              <a:buSzPts val="1800"/>
              <a:buFont typeface="Bitter"/>
              <a:buChar char="❖"/>
            </a:pPr>
            <a:r>
              <a:rPr lang="en">
                <a:latin typeface="Bitter"/>
                <a:ea typeface="Bitter"/>
                <a:cs typeface="Bitter"/>
                <a:sym typeface="Bitter"/>
              </a:rPr>
              <a:t>Assignment</a:t>
            </a:r>
            <a:endParaRPr>
              <a:latin typeface="Bitter"/>
              <a:ea typeface="Bitter"/>
              <a:cs typeface="Bitter"/>
              <a:sym typeface="Bit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6"/>
          <p:cNvSpPr txBox="1"/>
          <p:nvPr>
            <p:ph type="ctrTitle"/>
          </p:nvPr>
        </p:nvSpPr>
        <p:spPr>
          <a:xfrm>
            <a:off x="510450" y="1585913"/>
            <a:ext cx="8123100" cy="119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en">
                <a:latin typeface="Bitter"/>
                <a:ea typeface="Bitter"/>
                <a:cs typeface="Bitter"/>
                <a:sym typeface="Bitter"/>
              </a:rPr>
              <a:t>Lab3 Assignment</a:t>
            </a:r>
            <a:endParaRPr>
              <a:latin typeface="Bitter"/>
              <a:ea typeface="Bitter"/>
              <a:cs typeface="Bitter"/>
              <a:sym typeface="Bit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Bitter"/>
                <a:ea typeface="Bitter"/>
                <a:cs typeface="Bitter"/>
                <a:sym typeface="Bitter"/>
              </a:rPr>
              <a:t>Problem Description</a:t>
            </a:r>
            <a:endParaRPr sz="2800">
              <a:solidFill>
                <a:srgbClr val="202729"/>
              </a:solidFill>
              <a:latin typeface="Bitter"/>
              <a:ea typeface="Bitter"/>
              <a:cs typeface="Bitter"/>
              <a:sym typeface="Bitter"/>
            </a:endParaRPr>
          </a:p>
        </p:txBody>
      </p:sp>
      <p:sp>
        <p:nvSpPr>
          <p:cNvPr id="327" name="Google Shape;327;p57"/>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Edge Detection: Identifying points in a digital image at which the image brightness changes sharply</a:t>
            </a:r>
            <a:endParaRPr sz="2000">
              <a:latin typeface="Bitter"/>
              <a:ea typeface="Bitter"/>
              <a:cs typeface="Bitter"/>
              <a:sym typeface="Bitter"/>
            </a:endParaRPr>
          </a:p>
        </p:txBody>
      </p:sp>
      <p:pic>
        <p:nvPicPr>
          <p:cNvPr id="328" name="Google Shape;328;p57"/>
          <p:cNvPicPr preferRelativeResize="0"/>
          <p:nvPr/>
        </p:nvPicPr>
        <p:blipFill rotWithShape="1">
          <a:blip r:embed="rId3">
            <a:alphaModFix/>
          </a:blip>
          <a:srcRect b="0" l="0" r="0" t="0"/>
          <a:stretch/>
        </p:blipFill>
        <p:spPr>
          <a:xfrm>
            <a:off x="864524" y="2007212"/>
            <a:ext cx="3576706" cy="2368978"/>
          </a:xfrm>
          <a:prstGeom prst="rect">
            <a:avLst/>
          </a:prstGeom>
          <a:noFill/>
          <a:ln>
            <a:noFill/>
          </a:ln>
        </p:spPr>
      </p:pic>
      <p:pic>
        <p:nvPicPr>
          <p:cNvPr id="329" name="Google Shape;329;p57"/>
          <p:cNvPicPr preferRelativeResize="0"/>
          <p:nvPr/>
        </p:nvPicPr>
        <p:blipFill rotWithShape="1">
          <a:blip r:embed="rId4">
            <a:alphaModFix/>
          </a:blip>
          <a:srcRect b="0" l="0" r="0" t="0"/>
          <a:stretch/>
        </p:blipFill>
        <p:spPr>
          <a:xfrm>
            <a:off x="4789425" y="1985562"/>
            <a:ext cx="3642100" cy="2412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latin typeface="Bitter"/>
                <a:ea typeface="Bitter"/>
                <a:cs typeface="Bitter"/>
                <a:sym typeface="Bitter"/>
              </a:rPr>
              <a:t>Sobel Operator</a:t>
            </a:r>
            <a:endParaRPr>
              <a:latin typeface="Bitter"/>
              <a:ea typeface="Bitter"/>
              <a:cs typeface="Bitter"/>
              <a:sym typeface="Bitter"/>
            </a:endParaRPr>
          </a:p>
        </p:txBody>
      </p:sp>
      <p:sp>
        <p:nvSpPr>
          <p:cNvPr id="335" name="Google Shape;335;p58"/>
          <p:cNvSpPr txBox="1"/>
          <p:nvPr>
            <p:ph idx="1" type="body"/>
          </p:nvPr>
        </p:nvSpPr>
        <p:spPr>
          <a:xfrm>
            <a:off x="311700" y="1152475"/>
            <a:ext cx="8520600" cy="23772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SzPts val="2000"/>
              <a:buFont typeface="Bitter"/>
              <a:buChar char="❖"/>
            </a:pPr>
            <a:r>
              <a:rPr lang="en" sz="2000">
                <a:latin typeface="Bitter"/>
                <a:ea typeface="Bitter"/>
                <a:cs typeface="Bitter"/>
                <a:sym typeface="Bitter"/>
              </a:rPr>
              <a:t>Used in image processing and computer vision, particularly within </a:t>
            </a:r>
            <a:r>
              <a:rPr b="1" lang="en" sz="2000">
                <a:latin typeface="Bitter"/>
                <a:ea typeface="Bitter"/>
                <a:cs typeface="Bitter"/>
                <a:sym typeface="Bitter"/>
              </a:rPr>
              <a:t>edge detection algorithms</a:t>
            </a:r>
            <a:r>
              <a:rPr lang="en" sz="2000">
                <a:latin typeface="Bitter"/>
                <a:ea typeface="Bitter"/>
                <a:cs typeface="Bitter"/>
                <a:sym typeface="Bitter"/>
              </a:rPr>
              <a:t>. </a:t>
            </a:r>
            <a:endParaRPr sz="2000">
              <a:latin typeface="Bitter"/>
              <a:ea typeface="Bitter"/>
              <a:cs typeface="Bitter"/>
              <a:sym typeface="Bitter"/>
            </a:endParaRPr>
          </a:p>
          <a:p>
            <a:pPr indent="-355600" lvl="0" marL="457200" rtl="0" algn="just">
              <a:lnSpc>
                <a:spcPct val="115000"/>
              </a:lnSpc>
              <a:spcBef>
                <a:spcPts val="0"/>
              </a:spcBef>
              <a:spcAft>
                <a:spcPts val="0"/>
              </a:spcAft>
              <a:buSzPts val="2000"/>
              <a:buFont typeface="Bitter"/>
              <a:buChar char="❖"/>
            </a:pPr>
            <a:r>
              <a:rPr lang="en" sz="2000">
                <a:latin typeface="Bitter"/>
                <a:ea typeface="Bitter"/>
                <a:cs typeface="Bitter"/>
                <a:sym typeface="Bitter"/>
              </a:rPr>
              <a:t>Uses two </a:t>
            </a:r>
            <a:r>
              <a:rPr b="1" lang="en" sz="2000">
                <a:latin typeface="Bitter"/>
                <a:ea typeface="Bitter"/>
                <a:cs typeface="Bitter"/>
                <a:sym typeface="Bitter"/>
              </a:rPr>
              <a:t>3x3 </a:t>
            </a:r>
            <a:r>
              <a:rPr b="1" lang="en" sz="2000">
                <a:solidFill>
                  <a:srgbClr val="FF0000"/>
                </a:solidFill>
                <a:latin typeface="Bitter"/>
                <a:ea typeface="Bitter"/>
                <a:cs typeface="Bitter"/>
                <a:sym typeface="Bitter"/>
              </a:rPr>
              <a:t>filter matrix gx, gy </a:t>
            </a:r>
            <a:r>
              <a:rPr lang="en" sz="2000">
                <a:latin typeface="Bitter"/>
                <a:ea typeface="Bitter"/>
                <a:cs typeface="Bitter"/>
                <a:sym typeface="Bitter"/>
              </a:rPr>
              <a:t>which are </a:t>
            </a:r>
            <a:r>
              <a:rPr b="1" lang="en" sz="2000">
                <a:latin typeface="Bitter"/>
                <a:ea typeface="Bitter"/>
                <a:cs typeface="Bitter"/>
                <a:sym typeface="Bitter"/>
              </a:rPr>
              <a:t>convolved with the original image</a:t>
            </a:r>
            <a:r>
              <a:rPr lang="en" sz="2000">
                <a:latin typeface="Bitter"/>
                <a:ea typeface="Bitter"/>
                <a:cs typeface="Bitter"/>
                <a:sym typeface="Bitter"/>
              </a:rPr>
              <a:t> to calculate approximations of the derivatives - </a:t>
            </a:r>
            <a:br>
              <a:rPr lang="en" sz="2000">
                <a:latin typeface="Bitter"/>
                <a:ea typeface="Bitter"/>
                <a:cs typeface="Bitter"/>
                <a:sym typeface="Bitter"/>
              </a:rPr>
            </a:br>
            <a:r>
              <a:rPr lang="en" sz="2000">
                <a:latin typeface="Bitter"/>
                <a:ea typeface="Bitter"/>
                <a:cs typeface="Bitter"/>
                <a:sym typeface="Bitter"/>
              </a:rPr>
              <a:t>one for horizontal changes, and one for vertical. </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In this lab, we use </a:t>
            </a:r>
            <a:r>
              <a:rPr b="1" lang="en" sz="2000">
                <a:latin typeface="Bitter"/>
                <a:ea typeface="Bitter"/>
                <a:cs typeface="Bitter"/>
                <a:sym typeface="Bitter"/>
              </a:rPr>
              <a:t>5x5 kernels</a:t>
            </a:r>
            <a:endParaRPr b="1" sz="2200">
              <a:latin typeface="Bitter"/>
              <a:ea typeface="Bitter"/>
              <a:cs typeface="Bitter"/>
              <a:sym typeface="Bitter"/>
            </a:endParaRPr>
          </a:p>
        </p:txBody>
      </p:sp>
      <p:pic>
        <p:nvPicPr>
          <p:cNvPr id="336" name="Google Shape;336;p58"/>
          <p:cNvPicPr preferRelativeResize="0"/>
          <p:nvPr/>
        </p:nvPicPr>
        <p:blipFill rotWithShape="1">
          <a:blip r:embed="rId3">
            <a:alphaModFix/>
          </a:blip>
          <a:srcRect b="0" l="0" r="0" t="0"/>
          <a:stretch/>
        </p:blipFill>
        <p:spPr>
          <a:xfrm>
            <a:off x="1145100" y="3647625"/>
            <a:ext cx="2664991" cy="1200317"/>
          </a:xfrm>
          <a:prstGeom prst="rect">
            <a:avLst/>
          </a:prstGeom>
          <a:noFill/>
          <a:ln>
            <a:noFill/>
          </a:ln>
        </p:spPr>
      </p:pic>
      <p:pic>
        <p:nvPicPr>
          <p:cNvPr id="337" name="Google Shape;337;p58"/>
          <p:cNvPicPr preferRelativeResize="0"/>
          <p:nvPr/>
        </p:nvPicPr>
        <p:blipFill rotWithShape="1">
          <a:blip r:embed="rId4">
            <a:alphaModFix/>
          </a:blip>
          <a:srcRect b="0" l="0" r="0" t="0"/>
          <a:stretch/>
        </p:blipFill>
        <p:spPr>
          <a:xfrm>
            <a:off x="4935250" y="3694025"/>
            <a:ext cx="2735050" cy="1107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9"/>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Iterate through the width and height of the image</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For each pixel, multiply the filter matrix with original image element-wisely and sum them up.</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latin typeface="Proxima Nova"/>
              <a:ea typeface="Proxima Nova"/>
              <a:cs typeface="Proxima Nova"/>
              <a:sym typeface="Proxima Nova"/>
            </a:endParaRPr>
          </a:p>
        </p:txBody>
      </p:sp>
      <p:sp>
        <p:nvSpPr>
          <p:cNvPr id="343" name="Google Shape;343;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latin typeface="Bitter"/>
                <a:ea typeface="Bitter"/>
                <a:cs typeface="Bitter"/>
                <a:sym typeface="Bitter"/>
              </a:rPr>
              <a:t>Convolution Calculation</a:t>
            </a:r>
            <a:endParaRPr>
              <a:latin typeface="Bitter"/>
              <a:ea typeface="Bitter"/>
              <a:cs typeface="Bitter"/>
              <a:sym typeface="Bitter"/>
            </a:endParaRPr>
          </a:p>
        </p:txBody>
      </p:sp>
      <p:pic>
        <p:nvPicPr>
          <p:cNvPr id="344" name="Google Shape;344;p59"/>
          <p:cNvPicPr preferRelativeResize="0"/>
          <p:nvPr/>
        </p:nvPicPr>
        <p:blipFill>
          <a:blip r:embed="rId3">
            <a:alphaModFix/>
          </a:blip>
          <a:stretch>
            <a:fillRect/>
          </a:stretch>
        </p:blipFill>
        <p:spPr>
          <a:xfrm>
            <a:off x="2506150" y="2041525"/>
            <a:ext cx="3790950" cy="2596799"/>
          </a:xfrm>
          <a:prstGeom prst="rect">
            <a:avLst/>
          </a:prstGeom>
          <a:noFill/>
          <a:ln>
            <a:noFill/>
          </a:ln>
        </p:spPr>
      </p:pic>
      <p:sp>
        <p:nvSpPr>
          <p:cNvPr id="345" name="Google Shape;345;p59"/>
          <p:cNvSpPr txBox="1"/>
          <p:nvPr/>
        </p:nvSpPr>
        <p:spPr>
          <a:xfrm>
            <a:off x="311700" y="4604525"/>
            <a:ext cx="8520600" cy="4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999999"/>
                </a:solidFill>
                <a:latin typeface="Proxima Nova"/>
                <a:ea typeface="Proxima Nova"/>
                <a:cs typeface="Proxima Nova"/>
                <a:sym typeface="Proxima Nova"/>
              </a:rPr>
              <a:t>Credit: https://soubhihadri.medium.com/image-processing-best-practices-c-part-2-c0988b2d3e0c</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Sample Result</a:t>
            </a:r>
            <a:endParaRPr>
              <a:latin typeface="Bitter"/>
              <a:ea typeface="Bitter"/>
              <a:cs typeface="Bitter"/>
              <a:sym typeface="Bitter"/>
            </a:endParaRPr>
          </a:p>
        </p:txBody>
      </p:sp>
      <p:pic>
        <p:nvPicPr>
          <p:cNvPr id="351" name="Google Shape;351;p60"/>
          <p:cNvPicPr preferRelativeResize="0"/>
          <p:nvPr/>
        </p:nvPicPr>
        <p:blipFill>
          <a:blip r:embed="rId3">
            <a:alphaModFix/>
          </a:blip>
          <a:stretch>
            <a:fillRect/>
          </a:stretch>
        </p:blipFill>
        <p:spPr>
          <a:xfrm>
            <a:off x="722800" y="1644974"/>
            <a:ext cx="3767404" cy="2511577"/>
          </a:xfrm>
          <a:prstGeom prst="rect">
            <a:avLst/>
          </a:prstGeom>
          <a:noFill/>
          <a:ln>
            <a:noFill/>
          </a:ln>
        </p:spPr>
      </p:pic>
      <p:pic>
        <p:nvPicPr>
          <p:cNvPr id="352" name="Google Shape;352;p60"/>
          <p:cNvPicPr preferRelativeResize="0"/>
          <p:nvPr/>
        </p:nvPicPr>
        <p:blipFill>
          <a:blip r:embed="rId4">
            <a:alphaModFix/>
          </a:blip>
          <a:stretch>
            <a:fillRect/>
          </a:stretch>
        </p:blipFill>
        <p:spPr>
          <a:xfrm>
            <a:off x="4723725" y="1644942"/>
            <a:ext cx="3767404" cy="2511609"/>
          </a:xfrm>
          <a:prstGeom prst="rect">
            <a:avLst/>
          </a:prstGeom>
          <a:noFill/>
          <a:ln>
            <a:noFill/>
          </a:ln>
        </p:spPr>
      </p:pic>
      <p:sp>
        <p:nvSpPr>
          <p:cNvPr id="353" name="Google Shape;35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Preparation</a:t>
            </a:r>
            <a:endParaRPr>
              <a:latin typeface="Bitter"/>
              <a:ea typeface="Bitter"/>
              <a:cs typeface="Bitter"/>
              <a:sym typeface="Bitter"/>
            </a:endParaRPr>
          </a:p>
        </p:txBody>
      </p:sp>
      <p:sp>
        <p:nvSpPr>
          <p:cNvPr id="359" name="Google Shape;359;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TA provided CPU version, Makefile, and hint</a:t>
            </a:r>
            <a:endParaRPr sz="20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Courier New"/>
              <a:buChar char="❖"/>
            </a:pPr>
            <a:r>
              <a:rPr lang="en" sz="2000">
                <a:latin typeface="Bitter"/>
                <a:ea typeface="Bitter"/>
                <a:cs typeface="Bitter"/>
                <a:sym typeface="Bitter"/>
              </a:rPr>
              <a:t>Files are located at</a:t>
            </a:r>
            <a:r>
              <a:rPr lang="en" sz="2000">
                <a:latin typeface="Courier New"/>
                <a:ea typeface="Courier New"/>
                <a:cs typeface="Courier New"/>
                <a:sym typeface="Courier New"/>
              </a:rPr>
              <a:t> /home/pp24/share/lab-sobel</a:t>
            </a:r>
            <a:endParaRPr sz="2000">
              <a:latin typeface="Courier New"/>
              <a:ea typeface="Courier New"/>
              <a:cs typeface="Courier New"/>
              <a:sym typeface="Courier New"/>
            </a:endParaRPr>
          </a:p>
          <a:p>
            <a:pPr indent="-355600" lvl="0" marL="457200" marR="0" rtl="0" algn="l">
              <a:lnSpc>
                <a:spcPct val="115000"/>
              </a:lnSpc>
              <a:spcBef>
                <a:spcPts val="0"/>
              </a:spcBef>
              <a:spcAft>
                <a:spcPts val="0"/>
              </a:spcAft>
              <a:buSzPts val="2000"/>
              <a:buChar char="❖"/>
            </a:pPr>
            <a:r>
              <a:rPr lang="en" sz="2000">
                <a:latin typeface="Bitter"/>
                <a:ea typeface="Bitter"/>
                <a:cs typeface="Bitter"/>
                <a:sym typeface="Bitter"/>
              </a:rPr>
              <a:t>Please do not copy the testcases</a:t>
            </a:r>
            <a:endParaRPr sz="2000">
              <a:latin typeface="Bitter"/>
              <a:ea typeface="Bitter"/>
              <a:cs typeface="Bitter"/>
              <a:sym typeface="Bitter"/>
            </a:endParaRPr>
          </a:p>
          <a:p>
            <a:pPr indent="-355600" lvl="0" marL="457200" rtl="0" algn="l">
              <a:lnSpc>
                <a:spcPct val="115000"/>
              </a:lnSpc>
              <a:spcBef>
                <a:spcPts val="0"/>
              </a:spcBef>
              <a:spcAft>
                <a:spcPts val="0"/>
              </a:spcAft>
              <a:buSzPts val="2000"/>
              <a:buChar char="❖"/>
            </a:pPr>
            <a:r>
              <a:rPr lang="en" sz="2000">
                <a:latin typeface="Courier New"/>
                <a:ea typeface="Courier New"/>
                <a:cs typeface="Courier New"/>
                <a:sym typeface="Courier New"/>
              </a:rPr>
              <a:t>sobel.cu</a:t>
            </a:r>
            <a:r>
              <a:rPr lang="en" sz="2000"/>
              <a:t> </a:t>
            </a:r>
            <a:r>
              <a:rPr lang="en" sz="2000">
                <a:latin typeface="Bitter"/>
                <a:ea typeface="Bitter"/>
                <a:cs typeface="Bitter"/>
                <a:sym typeface="Bitter"/>
              </a:rPr>
              <a:t>is cpu version(you need to rewrite it with cuda!)</a:t>
            </a:r>
            <a:endParaRPr sz="2000">
              <a:latin typeface="Bitter"/>
              <a:ea typeface="Bitter"/>
              <a:cs typeface="Bitter"/>
              <a:sym typeface="Bitter"/>
            </a:endParaRPr>
          </a:p>
          <a:p>
            <a:pPr indent="-355600" lvl="0" marL="457200" rtl="0" algn="l">
              <a:lnSpc>
                <a:spcPct val="115000"/>
              </a:lnSpc>
              <a:spcBef>
                <a:spcPts val="0"/>
              </a:spcBef>
              <a:spcAft>
                <a:spcPts val="0"/>
              </a:spcAft>
              <a:buSzPts val="2000"/>
              <a:buChar char="❖"/>
            </a:pPr>
            <a:r>
              <a:rPr lang="en" sz="2000">
                <a:latin typeface="Bitter"/>
                <a:ea typeface="Bitter"/>
                <a:cs typeface="Bitter"/>
                <a:sym typeface="Bitter"/>
              </a:rPr>
              <a:t>Follow hints</a:t>
            </a:r>
            <a:endParaRPr sz="2000">
              <a:latin typeface="Bitter"/>
              <a:ea typeface="Bitter"/>
              <a:cs typeface="Bitter"/>
              <a:sym typeface="Bitter"/>
            </a:endParaRPr>
          </a:p>
          <a:p>
            <a:pPr indent="-355600" lvl="0" marL="457200" rtl="0" algn="l">
              <a:lnSpc>
                <a:spcPct val="115000"/>
              </a:lnSpc>
              <a:spcBef>
                <a:spcPts val="0"/>
              </a:spcBef>
              <a:spcAft>
                <a:spcPts val="0"/>
              </a:spcAft>
              <a:buSzPts val="2000"/>
              <a:buChar char="❖"/>
            </a:pPr>
            <a:r>
              <a:rPr lang="en" sz="2000">
                <a:latin typeface="Bitter"/>
                <a:ea typeface="Bitter"/>
                <a:cs typeface="Bitter"/>
                <a:sym typeface="Bitter"/>
              </a:rPr>
              <a:t>After you finish the code using CUDA, try it on AMD GPU </a:t>
            </a:r>
            <a:endParaRPr sz="2000">
              <a:latin typeface="Bitter"/>
              <a:ea typeface="Bitter"/>
              <a:cs typeface="Bitter"/>
              <a:sym typeface="Bit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a:t>
            </a:r>
            <a:endParaRPr>
              <a:latin typeface="Bitter"/>
              <a:ea typeface="Bitter"/>
              <a:cs typeface="Bitter"/>
              <a:sym typeface="Bitter"/>
            </a:endParaRPr>
          </a:p>
        </p:txBody>
      </p:sp>
      <p:sp>
        <p:nvSpPr>
          <p:cNvPr id="365" name="Google Shape;365;p62"/>
          <p:cNvSpPr txBox="1"/>
          <p:nvPr>
            <p:ph idx="1" type="body"/>
          </p:nvPr>
        </p:nvSpPr>
        <p:spPr>
          <a:xfrm>
            <a:off x="311700" y="1152475"/>
            <a:ext cx="8520600" cy="38358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188038"/>
              </a:buClr>
              <a:buSzPts val="1400"/>
              <a:buFont typeface="Montserrat Medium"/>
              <a:buAutoNum type="arabicPeriod"/>
            </a:pPr>
            <a:r>
              <a:rPr lang="en" sz="1400">
                <a:solidFill>
                  <a:srgbClr val="188038"/>
                </a:solidFill>
                <a:latin typeface="Montserrat Medium"/>
                <a:ea typeface="Montserrat Medium"/>
                <a:cs typeface="Montserrat Medium"/>
                <a:sym typeface="Montserrat Medium"/>
              </a:rPr>
              <a:t>cp -r /home/pp24/share/lab-sobel ~/lab_sobel</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module </a:t>
            </a:r>
            <a:r>
              <a:rPr lang="en" sz="1400">
                <a:latin typeface="Montserrat Medium"/>
                <a:ea typeface="Montserrat Medium"/>
                <a:cs typeface="Montserrat Medium"/>
                <a:sym typeface="Montserrat Medium"/>
              </a:rPr>
              <a:t>load rocm cuda </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Finish the hints </a:t>
            </a:r>
            <a:endParaRPr sz="1400">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Compile the program : </a:t>
            </a:r>
            <a:r>
              <a:rPr lang="en" sz="1400">
                <a:solidFill>
                  <a:srgbClr val="188038"/>
                </a:solidFill>
                <a:latin typeface="Montserrat Medium"/>
                <a:ea typeface="Montserrat Medium"/>
                <a:cs typeface="Montserrat Medium"/>
                <a:sym typeface="Montserrat Medium"/>
              </a:rPr>
              <a:t>make sobel</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Run the program :  </a:t>
            </a:r>
            <a:r>
              <a:rPr lang="en" sz="1400">
                <a:solidFill>
                  <a:srgbClr val="188038"/>
                </a:solidFill>
                <a:latin typeface="Montserrat Medium"/>
                <a:ea typeface="Montserrat Medium"/>
                <a:cs typeface="Montserrat Medium"/>
                <a:sym typeface="Montserrat Medium"/>
              </a:rPr>
              <a:t>srun --gres=gpu:1</a:t>
            </a:r>
            <a:r>
              <a:rPr lang="en" sz="1400">
                <a:latin typeface="Montserrat Medium"/>
                <a:ea typeface="Montserrat Medium"/>
                <a:cs typeface="Montserrat Medium"/>
                <a:sym typeface="Montserrat Medium"/>
              </a:rPr>
              <a:t> </a:t>
            </a:r>
            <a:r>
              <a:rPr lang="en" sz="1400">
                <a:solidFill>
                  <a:srgbClr val="188038"/>
                </a:solidFill>
                <a:latin typeface="Montserrat Medium"/>
                <a:ea typeface="Montserrat Medium"/>
                <a:cs typeface="Montserrat Medium"/>
                <a:sym typeface="Montserrat Medium"/>
              </a:rPr>
              <a:t>./sobel testcases/candy.png candy.out.png</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Check the diff :</a:t>
            </a:r>
            <a:r>
              <a:rPr lang="en" sz="1400">
                <a:solidFill>
                  <a:srgbClr val="188038"/>
                </a:solidFill>
                <a:latin typeface="Montserrat Medium"/>
                <a:ea typeface="Montserrat Medium"/>
                <a:cs typeface="Montserrat Medium"/>
                <a:sym typeface="Montserrat Medium"/>
              </a:rPr>
              <a:t> png-diff </a:t>
            </a:r>
            <a:r>
              <a:rPr lang="en" sz="1400">
                <a:solidFill>
                  <a:srgbClr val="188038"/>
                </a:solidFill>
                <a:latin typeface="Montserrat Medium"/>
                <a:ea typeface="Montserrat Medium"/>
                <a:cs typeface="Montserrat Medium"/>
                <a:sym typeface="Montserrat Medium"/>
              </a:rPr>
              <a:t>testcases/candy.out.png</a:t>
            </a:r>
            <a:r>
              <a:rPr lang="en" sz="1400">
                <a:solidFill>
                  <a:srgbClr val="188038"/>
                </a:solidFill>
                <a:latin typeface="Montserrat Medium"/>
                <a:ea typeface="Montserrat Medium"/>
                <a:cs typeface="Montserrat Medium"/>
                <a:sym typeface="Montserrat Medium"/>
              </a:rPr>
              <a:t> </a:t>
            </a:r>
            <a:r>
              <a:rPr lang="en" sz="1400">
                <a:solidFill>
                  <a:srgbClr val="188038"/>
                </a:solidFill>
                <a:latin typeface="Montserrat Medium"/>
                <a:ea typeface="Montserrat Medium"/>
                <a:cs typeface="Montserrat Medium"/>
                <a:sym typeface="Montserrat Medium"/>
              </a:rPr>
              <a:t>candy.out.png</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Judge: </a:t>
            </a:r>
            <a:r>
              <a:rPr lang="en" sz="1400">
                <a:solidFill>
                  <a:srgbClr val="188038"/>
                </a:solidFill>
                <a:latin typeface="Montserrat Medium"/>
                <a:ea typeface="Montserrat Medium"/>
                <a:cs typeface="Montserrat Medium"/>
                <a:sym typeface="Montserrat Medium"/>
              </a:rPr>
              <a:t>lab-sobel-judge</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Scoreboard: </a:t>
            </a:r>
            <a:r>
              <a:rPr lang="en" sz="1400" u="sng">
                <a:solidFill>
                  <a:schemeClr val="hlink"/>
                </a:solidFill>
                <a:latin typeface="Montserrat Medium"/>
                <a:ea typeface="Montserrat Medium"/>
                <a:cs typeface="Montserrat Medium"/>
                <a:sym typeface="Montserrat Medium"/>
                <a:hlinkClick r:id="rId3"/>
              </a:rPr>
              <a:t>sobel</a:t>
            </a:r>
            <a:r>
              <a:rPr lang="en" sz="1400">
                <a:latin typeface="Montserrat Medium"/>
                <a:ea typeface="Montserrat Medium"/>
                <a:cs typeface="Montserrat Medium"/>
                <a:sym typeface="Montserrat Medium"/>
              </a:rPr>
              <a:t> </a:t>
            </a:r>
            <a:endParaRPr sz="1400">
              <a:latin typeface="Montserrat Medium"/>
              <a:ea typeface="Montserrat Medium"/>
              <a:cs typeface="Montserrat Medium"/>
              <a:sym typeface="Montserrat Medium"/>
            </a:endParaRPr>
          </a:p>
          <a:p>
            <a:pPr indent="0" lvl="0" marL="0" rtl="0" algn="l">
              <a:spcBef>
                <a:spcPts val="120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for AMD GPU</a:t>
            </a:r>
            <a:endParaRPr>
              <a:latin typeface="Bitter"/>
              <a:ea typeface="Bitter"/>
              <a:cs typeface="Bitter"/>
              <a:sym typeface="Bitter"/>
            </a:endParaRPr>
          </a:p>
        </p:txBody>
      </p:sp>
      <p:sp>
        <p:nvSpPr>
          <p:cNvPr id="371" name="Google Shape;371;p63"/>
          <p:cNvSpPr txBox="1"/>
          <p:nvPr>
            <p:ph idx="1" type="body"/>
          </p:nvPr>
        </p:nvSpPr>
        <p:spPr>
          <a:xfrm>
            <a:off x="311700" y="1152475"/>
            <a:ext cx="8560500" cy="383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Montserrat Medium"/>
                <a:ea typeface="Montserrat Medium"/>
                <a:cs typeface="Montserrat Medium"/>
                <a:sym typeface="Montserrat Medium"/>
              </a:rPr>
              <a:t>We ask you to test your code on AMD GPU as well.</a:t>
            </a:r>
            <a:endParaRPr sz="1500">
              <a:solidFill>
                <a:schemeClr val="dk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500">
                <a:solidFill>
                  <a:schemeClr val="dk1"/>
                </a:solidFill>
                <a:latin typeface="Montserrat Medium"/>
                <a:ea typeface="Montserrat Medium"/>
                <a:cs typeface="Montserrat Medium"/>
                <a:sym typeface="Montserrat Medium"/>
              </a:rPr>
              <a:t>No need to rewrite the code, just use “Hipify”</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1"/>
              </a:buClr>
              <a:buSzPts val="1500"/>
              <a:buFont typeface="Montserrat Medium"/>
              <a:buAutoNum type="arabicPeriod"/>
            </a:pPr>
            <a:r>
              <a:rPr lang="en" sz="1500">
                <a:solidFill>
                  <a:schemeClr val="dk1"/>
                </a:solidFill>
                <a:latin typeface="Source Code Pro Medium"/>
                <a:ea typeface="Source Code Pro Medium"/>
                <a:cs typeface="Source Code Pro Medium"/>
                <a:sym typeface="Source Code Pro Medium"/>
              </a:rPr>
              <a:t>module load rocm cuda</a:t>
            </a:r>
            <a:endParaRPr sz="1500">
              <a:solidFill>
                <a:schemeClr val="dk1"/>
              </a:solidFill>
              <a:latin typeface="Source Code Pro Medium"/>
              <a:ea typeface="Source Code Pro Medium"/>
              <a:cs typeface="Source Code Pro Medium"/>
              <a:sym typeface="Source Code Pro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Hipify your CUDA code: </a:t>
            </a:r>
            <a:r>
              <a:rPr lang="en" sz="1500">
                <a:solidFill>
                  <a:srgbClr val="188038"/>
                </a:solidFill>
                <a:latin typeface="Source Code Pro Medium"/>
                <a:ea typeface="Source Code Pro Medium"/>
                <a:cs typeface="Source Code Pro Medium"/>
                <a:sym typeface="Source Code Pro Medium"/>
              </a:rPr>
              <a:t>hipify-clang sobel.cu</a:t>
            </a:r>
            <a:br>
              <a:rPr lang="en" sz="1500">
                <a:solidFill>
                  <a:srgbClr val="188038"/>
                </a:solidFill>
                <a:latin typeface="Montserrat Medium"/>
                <a:ea typeface="Montserrat Medium"/>
                <a:cs typeface="Montserrat Medium"/>
                <a:sym typeface="Montserrat Medium"/>
              </a:rPr>
            </a:br>
            <a:r>
              <a:rPr lang="en" sz="1500">
                <a:solidFill>
                  <a:srgbClr val="188038"/>
                </a:solidFill>
                <a:latin typeface="Montserrat Medium"/>
                <a:ea typeface="Montserrat Medium"/>
                <a:cs typeface="Montserrat Medium"/>
                <a:sym typeface="Montserrat Medium"/>
              </a:rPr>
              <a:t>	</a:t>
            </a:r>
            <a:r>
              <a:rPr lang="en" sz="1500">
                <a:solidFill>
                  <a:schemeClr val="dk1"/>
                </a:solidFill>
                <a:latin typeface="Montserrat Medium"/>
                <a:ea typeface="Montserrat Medium"/>
                <a:cs typeface="Montserrat Medium"/>
                <a:sym typeface="Montserrat Medium"/>
              </a:rPr>
              <a:t>Generates </a:t>
            </a:r>
            <a:r>
              <a:rPr lang="en" sz="1500">
                <a:solidFill>
                  <a:srgbClr val="990000"/>
                </a:solidFill>
                <a:latin typeface="Source Code Pro Medium"/>
                <a:ea typeface="Source Code Pro Medium"/>
                <a:cs typeface="Source Code Pro Medium"/>
                <a:sym typeface="Source Code Pro Medium"/>
              </a:rPr>
              <a:t>sobel.cu.hip</a:t>
            </a:r>
            <a:endParaRPr sz="1500">
              <a:solidFill>
                <a:srgbClr val="990000"/>
              </a:solidFill>
              <a:latin typeface="Source Code Pro Medium"/>
              <a:ea typeface="Source Code Pro Medium"/>
              <a:cs typeface="Source Code Pro Medium"/>
              <a:sym typeface="Source Code Pro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Inspect the cod</a:t>
            </a:r>
            <a:r>
              <a:rPr lang="en" sz="1500">
                <a:solidFill>
                  <a:schemeClr val="dk1"/>
                </a:solidFill>
                <a:latin typeface="Montserrat Medium"/>
                <a:ea typeface="Montserrat Medium"/>
                <a:cs typeface="Montserrat Medium"/>
                <a:sym typeface="Montserrat Medium"/>
              </a:rPr>
              <a:t>e and learn how HIP works</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R</a:t>
            </a:r>
            <a:r>
              <a:rPr lang="en" sz="1500">
                <a:solidFill>
                  <a:schemeClr val="dk1"/>
                </a:solidFill>
                <a:latin typeface="Montserrat Medium"/>
                <a:ea typeface="Montserrat Medium"/>
                <a:cs typeface="Montserrat Medium"/>
                <a:sym typeface="Montserrat Medium"/>
              </a:rPr>
              <a:t>ename the file to sobel.hip</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Compile the program</a:t>
            </a:r>
            <a:br>
              <a:rPr lang="en" sz="1500">
                <a:solidFill>
                  <a:schemeClr val="dk1"/>
                </a:solidFill>
                <a:latin typeface="Montserrat Medium"/>
                <a:ea typeface="Montserrat Medium"/>
                <a:cs typeface="Montserrat Medium"/>
                <a:sym typeface="Montserrat Medium"/>
              </a:rPr>
            </a:br>
            <a:r>
              <a:rPr lang="en" sz="1500">
                <a:solidFill>
                  <a:schemeClr val="dk1"/>
                </a:solidFill>
                <a:latin typeface="Montserrat Medium"/>
                <a:ea typeface="Montserrat Medium"/>
                <a:cs typeface="Montserrat Medium"/>
                <a:sym typeface="Montserrat Medium"/>
              </a:rPr>
              <a:t>	</a:t>
            </a:r>
            <a:r>
              <a:rPr lang="en" sz="1500">
                <a:solidFill>
                  <a:srgbClr val="188038"/>
                </a:solidFill>
                <a:latin typeface="Source Code Pro Medium"/>
                <a:ea typeface="Source Code Pro Medium"/>
                <a:cs typeface="Source Code Pro Medium"/>
                <a:sym typeface="Source Code Pro Medium"/>
              </a:rPr>
              <a:t>make sobel-amd</a:t>
            </a:r>
            <a:endParaRPr sz="1500">
              <a:solidFill>
                <a:srgbClr val="188038"/>
              </a:solidFill>
              <a:latin typeface="Source Code Pro Medium"/>
              <a:ea typeface="Source Code Pro Medium"/>
              <a:cs typeface="Source Code Pro Medium"/>
              <a:sym typeface="Source Code Pro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latin typeface="Montserrat Medium"/>
                <a:ea typeface="Montserrat Medium"/>
                <a:cs typeface="Montserrat Medium"/>
                <a:sym typeface="Montserrat Medium"/>
              </a:rPr>
              <a:t>Run : </a:t>
            </a:r>
            <a:r>
              <a:rPr lang="en" sz="1500">
                <a:solidFill>
                  <a:srgbClr val="188038"/>
                </a:solidFill>
                <a:latin typeface="Montserrat Medium"/>
                <a:ea typeface="Montserrat Medium"/>
                <a:cs typeface="Montserrat Medium"/>
                <a:sym typeface="Montserrat Medium"/>
              </a:rPr>
              <a:t>srun -p amd --gres=gpu:1 ./sobel-amd testcases/candy.png candy.out.png</a:t>
            </a:r>
            <a:endParaRPr sz="1500">
              <a:solidFill>
                <a:srgbClr val="188038"/>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latin typeface="Montserrat Medium"/>
                <a:ea typeface="Montserrat Medium"/>
                <a:cs typeface="Montserrat Medium"/>
                <a:sym typeface="Montserrat Medium"/>
              </a:rPr>
              <a:t>J</a:t>
            </a:r>
            <a:r>
              <a:rPr lang="en" sz="1500">
                <a:latin typeface="Montserrat Medium"/>
                <a:ea typeface="Montserrat Medium"/>
                <a:cs typeface="Montserrat Medium"/>
                <a:sym typeface="Montserrat Medium"/>
              </a:rPr>
              <a:t>udge: </a:t>
            </a:r>
            <a:r>
              <a:rPr lang="en" sz="1500">
                <a:solidFill>
                  <a:srgbClr val="188038"/>
                </a:solidFill>
                <a:latin typeface="Montserrat Medium"/>
                <a:ea typeface="Montserrat Medium"/>
                <a:cs typeface="Montserrat Medium"/>
                <a:sym typeface="Montserrat Medium"/>
              </a:rPr>
              <a:t>lab-sobel-amd-judge</a:t>
            </a:r>
            <a:endParaRPr sz="1500">
              <a:solidFill>
                <a:srgbClr val="188038"/>
              </a:solidFill>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300">
                <a:latin typeface="Montserrat Medium"/>
                <a:ea typeface="Montserrat Medium"/>
                <a:cs typeface="Montserrat Medium"/>
                <a:sym typeface="Montserrat Medium"/>
              </a:rPr>
              <a:t>Scoreboard: </a:t>
            </a:r>
            <a:r>
              <a:rPr lang="en" sz="1300" u="sng">
                <a:solidFill>
                  <a:schemeClr val="hlink"/>
                </a:solidFill>
                <a:latin typeface="Montserrat Medium"/>
                <a:ea typeface="Montserrat Medium"/>
                <a:cs typeface="Montserrat Medium"/>
                <a:sym typeface="Montserrat Medium"/>
                <a:hlinkClick r:id="rId3"/>
              </a:rPr>
              <a:t>sobel-amd</a:t>
            </a:r>
            <a:endParaRPr sz="1500">
              <a:solidFill>
                <a:schemeClr val="dk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How to run</a:t>
            </a:r>
            <a:endParaRPr>
              <a:latin typeface="Bitter"/>
              <a:ea typeface="Bitter"/>
              <a:cs typeface="Bitter"/>
              <a:sym typeface="Bitter"/>
            </a:endParaRPr>
          </a:p>
        </p:txBody>
      </p:sp>
      <p:sp>
        <p:nvSpPr>
          <p:cNvPr id="377" name="Google Shape;377;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en" sz="2000">
                <a:latin typeface="Bitter"/>
                <a:ea typeface="Bitter"/>
                <a:cs typeface="Bitter"/>
                <a:sym typeface="Bitter"/>
              </a:rPr>
              <a:t>apollo-nv-test</a:t>
            </a:r>
            <a:endParaRPr sz="2000">
              <a:latin typeface="Bitter"/>
              <a:ea typeface="Bitter"/>
              <a:cs typeface="Bitter"/>
              <a:sym typeface="Bitter"/>
            </a:endParaRPr>
          </a:p>
          <a:p>
            <a:pPr indent="-330200" lvl="1" marL="914400" rtl="0" algn="l">
              <a:spcBef>
                <a:spcPts val="0"/>
              </a:spcBef>
              <a:spcAft>
                <a:spcPts val="0"/>
              </a:spcAft>
              <a:buSzPts val="1600"/>
              <a:buFont typeface="Courier New"/>
              <a:buChar char="➢"/>
            </a:pPr>
            <a:r>
              <a:rPr lang="en" sz="1600">
                <a:latin typeface="Courier New"/>
                <a:ea typeface="Courier New"/>
                <a:cs typeface="Courier New"/>
                <a:sym typeface="Courier New"/>
              </a:rPr>
              <a:t>./sobel &lt;input&gt; &lt;output&gt;</a:t>
            </a:r>
            <a:endParaRPr sz="1600">
              <a:latin typeface="Courier New"/>
              <a:ea typeface="Courier New"/>
              <a:cs typeface="Courier New"/>
              <a:sym typeface="Courier New"/>
            </a:endParaRPr>
          </a:p>
          <a:p>
            <a:pPr indent="-330200" lvl="1" marL="914400" rtl="0" algn="l">
              <a:spcBef>
                <a:spcPts val="0"/>
              </a:spcBef>
              <a:spcAft>
                <a:spcPts val="0"/>
              </a:spcAft>
              <a:buSzPts val="1600"/>
              <a:buFont typeface="Courier New"/>
              <a:buChar char="➢"/>
            </a:pPr>
            <a:r>
              <a:rPr lang="en" sz="1600">
                <a:latin typeface="Courier New"/>
                <a:ea typeface="Courier New"/>
                <a:cs typeface="Courier New"/>
                <a:sym typeface="Courier New"/>
              </a:rPr>
              <a:t>CUDA_VISIBLE_DEVICES=0 ./sobel &lt;input&gt; &lt;output&gt;</a:t>
            </a:r>
            <a:endParaRPr sz="1600">
              <a:latin typeface="Courier New"/>
              <a:ea typeface="Courier New"/>
              <a:cs typeface="Courier New"/>
              <a:sym typeface="Courier New"/>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apollo-nv-vm</a:t>
            </a:r>
            <a:r>
              <a:rPr lang="en" sz="2000">
                <a:latin typeface="Bitter"/>
                <a:ea typeface="Bitter"/>
                <a:cs typeface="Bitter"/>
                <a:sym typeface="Bitter"/>
              </a:rPr>
              <a:t>[1-7]</a:t>
            </a:r>
            <a:endParaRPr sz="2000">
              <a:latin typeface="Bitter"/>
              <a:ea typeface="Bitter"/>
              <a:cs typeface="Bitter"/>
              <a:sym typeface="Bitter"/>
            </a:endParaRPr>
          </a:p>
          <a:p>
            <a:pPr indent="-330200" lvl="1" marL="914400" rtl="0" algn="l">
              <a:spcBef>
                <a:spcPts val="0"/>
              </a:spcBef>
              <a:spcAft>
                <a:spcPts val="0"/>
              </a:spcAft>
              <a:buSzPts val="1600"/>
              <a:buFont typeface="Courier New"/>
              <a:buChar char="➢"/>
            </a:pPr>
            <a:r>
              <a:rPr lang="en" sz="1600">
                <a:latin typeface="Courier New"/>
                <a:ea typeface="Courier New"/>
                <a:cs typeface="Courier New"/>
                <a:sym typeface="Courier New"/>
              </a:rPr>
              <a:t>srun -n 1 --gres=gpu:1 ./sobel &lt;input&gt; &lt;output&gt;</a:t>
            </a:r>
            <a:br>
              <a:rPr lang="en" sz="1600">
                <a:latin typeface="Courier New"/>
                <a:ea typeface="Courier New"/>
                <a:cs typeface="Courier New"/>
                <a:sym typeface="Courier New"/>
              </a:rPr>
            </a:br>
            <a:endParaRPr sz="1600">
              <a:latin typeface="Courier New"/>
              <a:ea typeface="Courier New"/>
              <a:cs typeface="Courier New"/>
              <a:sym typeface="Courier New"/>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apollo-amd-vm</a:t>
            </a:r>
            <a:endParaRPr sz="2000">
              <a:latin typeface="Bitter"/>
              <a:ea typeface="Bitter"/>
              <a:cs typeface="Bitter"/>
              <a:sym typeface="Bitter"/>
            </a:endParaRPr>
          </a:p>
          <a:p>
            <a:pPr indent="-330200" lvl="1" marL="914400" rtl="0" algn="l">
              <a:spcBef>
                <a:spcPts val="0"/>
              </a:spcBef>
              <a:spcAft>
                <a:spcPts val="0"/>
              </a:spcAft>
              <a:buSzPts val="1600"/>
              <a:buFont typeface="Courier New"/>
              <a:buChar char="➢"/>
            </a:pPr>
            <a:r>
              <a:rPr lang="en" sz="1600">
                <a:latin typeface="Courier New"/>
                <a:ea typeface="Courier New"/>
                <a:cs typeface="Courier New"/>
                <a:sym typeface="Courier New"/>
              </a:rPr>
              <a:t>srun -p amd -n 1 --gres=gpu:1 ./sobel-hip &lt;input&gt; &lt;output&gt;</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t>Check the correctness</a:t>
            </a:r>
            <a:endParaRPr>
              <a:latin typeface="Bitter"/>
              <a:ea typeface="Bitter"/>
              <a:cs typeface="Bitter"/>
              <a:sym typeface="Bitter"/>
            </a:endParaRPr>
          </a:p>
        </p:txBody>
      </p:sp>
      <p:sp>
        <p:nvSpPr>
          <p:cNvPr id="383" name="Google Shape;383;p65"/>
          <p:cNvSpPr txBox="1"/>
          <p:nvPr>
            <p:ph idx="1" type="body"/>
          </p:nvPr>
        </p:nvSpPr>
        <p:spPr>
          <a:xfrm>
            <a:off x="0" y="1166575"/>
            <a:ext cx="9144000" cy="3782100"/>
          </a:xfrm>
          <a:prstGeom prst="rect">
            <a:avLst/>
          </a:prstGeom>
          <a:noFill/>
          <a:ln>
            <a:noFill/>
          </a:ln>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latin typeface="Courier New"/>
                <a:ea typeface="Courier New"/>
                <a:cs typeface="Courier New"/>
                <a:sym typeface="Courier New"/>
              </a:rPr>
              <a:t>png-diff &lt;result_file&gt; &lt;answer_file&gt;</a:t>
            </a:r>
            <a:endParaRPr/>
          </a:p>
          <a:p>
            <a:pPr indent="-355600" lvl="1" marL="914400" rtl="0" algn="l">
              <a:spcBef>
                <a:spcPts val="600"/>
              </a:spcBef>
              <a:spcAft>
                <a:spcPts val="0"/>
              </a:spcAft>
              <a:buSzPts val="2000"/>
              <a:buFont typeface="Noto Sans Symbols"/>
              <a:buChar char="⮚"/>
            </a:pPr>
            <a:r>
              <a:rPr lang="en" sz="1800">
                <a:latin typeface="Bitter"/>
                <a:ea typeface="Bitter"/>
                <a:cs typeface="Bitter"/>
                <a:sym typeface="Bitter"/>
              </a:rPr>
              <a:t>It verifies the correctness of your output result</a:t>
            </a:r>
            <a:endParaRPr/>
          </a:p>
          <a:p>
            <a:pPr indent="-355600" lvl="1" marL="914400" rtl="0" algn="l">
              <a:spcBef>
                <a:spcPts val="600"/>
              </a:spcBef>
              <a:spcAft>
                <a:spcPts val="0"/>
              </a:spcAft>
              <a:buSzPts val="2000"/>
              <a:buFont typeface="Noto Sans Symbols"/>
              <a:buChar char="⮚"/>
            </a:pPr>
            <a:r>
              <a:rPr lang="en" sz="1800">
                <a:latin typeface="Courier New"/>
                <a:ea typeface="Courier New"/>
                <a:cs typeface="Courier New"/>
                <a:sym typeface="Courier New"/>
              </a:rPr>
              <a:t>result_file</a:t>
            </a:r>
            <a:r>
              <a:rPr lang="en" sz="1800">
                <a:latin typeface="Bitter"/>
                <a:ea typeface="Bitter"/>
                <a:cs typeface="Bitter"/>
                <a:sym typeface="Bitter"/>
              </a:rPr>
              <a:t>   is the output file from your CUDA program.</a:t>
            </a:r>
            <a:endParaRPr/>
          </a:p>
          <a:p>
            <a:pPr indent="-355600" lvl="1" marL="914400" rtl="0" algn="l">
              <a:spcBef>
                <a:spcPts val="600"/>
              </a:spcBef>
              <a:spcAft>
                <a:spcPts val="0"/>
              </a:spcAft>
              <a:buSzPts val="2000"/>
              <a:buFont typeface="Noto Sans Symbols"/>
              <a:buChar char="⮚"/>
            </a:pPr>
            <a:r>
              <a:rPr lang="en" sz="1800">
                <a:latin typeface="Courier New"/>
                <a:ea typeface="Courier New"/>
                <a:cs typeface="Courier New"/>
                <a:sym typeface="Courier New"/>
              </a:rPr>
              <a:t>answer_file </a:t>
            </a:r>
            <a:r>
              <a:rPr lang="en" sz="1800">
                <a:latin typeface="Bitter"/>
                <a:ea typeface="Bitter"/>
                <a:cs typeface="Bitter"/>
                <a:sym typeface="Bitter"/>
              </a:rPr>
              <a:t>is the provided file for correctness checking. </a:t>
            </a:r>
            <a:endParaRPr/>
          </a:p>
          <a:p>
            <a:pPr indent="-355600" lvl="2" marL="1371600" rtl="0" algn="l">
              <a:spcBef>
                <a:spcPts val="600"/>
              </a:spcBef>
              <a:spcAft>
                <a:spcPts val="0"/>
              </a:spcAft>
              <a:buSzPts val="2000"/>
              <a:buFont typeface="Noto Sans Symbols"/>
              <a:buChar char="■"/>
            </a:pPr>
            <a:r>
              <a:rPr lang="en" sz="1600">
                <a:latin typeface="Bitter"/>
                <a:ea typeface="Bitter"/>
                <a:cs typeface="Bitter"/>
                <a:sym typeface="Bitter"/>
              </a:rPr>
              <a:t>If your input_file is  “</a:t>
            </a:r>
            <a:r>
              <a:rPr lang="en" sz="1600">
                <a:latin typeface="Courier New"/>
                <a:ea typeface="Courier New"/>
                <a:cs typeface="Courier New"/>
                <a:sym typeface="Courier New"/>
              </a:rPr>
              <a:t>~/lab_sobel/</a:t>
            </a:r>
            <a:r>
              <a:rPr lang="en" sz="1600">
                <a:latin typeface="Courier New"/>
                <a:ea typeface="Courier New"/>
                <a:cs typeface="Courier New"/>
                <a:sym typeface="Courier New"/>
              </a:rPr>
              <a:t>testcases/candy.png</a:t>
            </a:r>
            <a:r>
              <a:rPr lang="en" sz="1600">
                <a:latin typeface="Bitter"/>
                <a:ea typeface="Bitter"/>
                <a:cs typeface="Bitter"/>
                <a:sym typeface="Bitter"/>
              </a:rPr>
              <a:t>” , </a:t>
            </a:r>
            <a:br>
              <a:rPr lang="en" sz="1600">
                <a:latin typeface="Bitter"/>
                <a:ea typeface="Bitter"/>
                <a:cs typeface="Bitter"/>
                <a:sym typeface="Bitter"/>
              </a:rPr>
            </a:br>
            <a:r>
              <a:rPr lang="en" sz="1600">
                <a:latin typeface="Bitter"/>
                <a:ea typeface="Bitter"/>
                <a:cs typeface="Bitter"/>
                <a:sym typeface="Bitter"/>
              </a:rPr>
              <a:t>your answer_file is “</a:t>
            </a:r>
            <a:r>
              <a:rPr lang="en" sz="1600">
                <a:latin typeface="Courier New"/>
                <a:ea typeface="Courier New"/>
                <a:cs typeface="Courier New"/>
                <a:sym typeface="Courier New"/>
              </a:rPr>
              <a:t>~/lab_sobel/testcases</a:t>
            </a:r>
            <a:r>
              <a:rPr lang="en" sz="1600">
                <a:latin typeface="Courier New"/>
                <a:ea typeface="Courier New"/>
                <a:cs typeface="Courier New"/>
                <a:sym typeface="Courier New"/>
              </a:rPr>
              <a:t>/candy.out.png</a:t>
            </a:r>
            <a:r>
              <a:rPr lang="en" sz="1600">
                <a:latin typeface="Bitter"/>
                <a:ea typeface="Bitter"/>
                <a:cs typeface="Bitter"/>
                <a:sym typeface="Bitter"/>
              </a:rPr>
              <a:t>” </a:t>
            </a:r>
            <a:endParaRPr/>
          </a:p>
          <a:p>
            <a:pPr indent="0" lvl="0" marL="914400" rtl="0" algn="l">
              <a:spcBef>
                <a:spcPts val="600"/>
              </a:spcBef>
              <a:spcAft>
                <a:spcPts val="0"/>
              </a:spcAft>
              <a:buNone/>
            </a:pPr>
            <a:r>
              <a:t/>
            </a:r>
            <a:endParaRPr sz="1800">
              <a:latin typeface="Bitter"/>
              <a:ea typeface="Bitter"/>
              <a:cs typeface="Bitter"/>
              <a:sym typeface="Bitter"/>
            </a:endParaRPr>
          </a:p>
          <a:p>
            <a:pPr indent="-355600" lvl="1" marL="914400" rtl="0" algn="l">
              <a:spcBef>
                <a:spcPts val="600"/>
              </a:spcBef>
              <a:spcAft>
                <a:spcPts val="0"/>
              </a:spcAft>
              <a:buSzPts val="2000"/>
              <a:buFont typeface="Noto Sans Symbols"/>
              <a:buChar char="⮚"/>
            </a:pPr>
            <a:r>
              <a:rPr lang="en" sz="1800">
                <a:latin typeface="Bitter"/>
                <a:ea typeface="Bitter"/>
                <a:cs typeface="Bitter"/>
                <a:sym typeface="Bitter"/>
              </a:rPr>
              <a:t>Your code is correct if you see </a:t>
            </a:r>
            <a:r>
              <a:rPr lang="en" sz="1800">
                <a:latin typeface="Courier New"/>
                <a:ea typeface="Courier New"/>
                <a:cs typeface="Courier New"/>
                <a:sym typeface="Courier New"/>
              </a:rPr>
              <a:t>“ok, 100.00%”</a:t>
            </a:r>
            <a:endParaRPr>
              <a:latin typeface="Courier New"/>
              <a:ea typeface="Courier New"/>
              <a:cs typeface="Courier New"/>
              <a:sym typeface="Courier New"/>
            </a:endParaRPr>
          </a:p>
        </p:txBody>
      </p:sp>
      <p:pic>
        <p:nvPicPr>
          <p:cNvPr id="384" name="Google Shape;384;p65"/>
          <p:cNvPicPr preferRelativeResize="0"/>
          <p:nvPr/>
        </p:nvPicPr>
        <p:blipFill rotWithShape="1">
          <a:blip r:embed="rId3">
            <a:alphaModFix/>
          </a:blip>
          <a:srcRect b="0" l="0" r="0" t="0"/>
          <a:stretch/>
        </p:blipFill>
        <p:spPr>
          <a:xfrm>
            <a:off x="2014525" y="3658425"/>
            <a:ext cx="5114925" cy="342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9"/>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Platform Guide</a:t>
            </a:r>
            <a:endParaRPr>
              <a:latin typeface="Bitter"/>
              <a:ea typeface="Bitter"/>
              <a:cs typeface="Bitter"/>
              <a:sym typeface="Bit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t>Hints</a:t>
            </a:r>
            <a:endParaRPr/>
          </a:p>
        </p:txBody>
      </p:sp>
      <p:sp>
        <p:nvSpPr>
          <p:cNvPr id="390" name="Google Shape;390;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en" sz="2000">
                <a:latin typeface="Bitter"/>
                <a:ea typeface="Bitter"/>
                <a:cs typeface="Bitter"/>
                <a:sym typeface="Bitter"/>
              </a:rPr>
              <a:t>Malloc memory on GPU</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Copy the original image to GPU</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Put filter matrix on device memory (or declare it on device)</a:t>
            </a:r>
            <a:endParaRPr sz="2000">
              <a:solidFill>
                <a:srgbClr val="D9D9D9"/>
              </a:solidFill>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Parallelize the sobel computing</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Copy the results from device to host</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Free unused address</a:t>
            </a:r>
            <a:endParaRPr sz="2000">
              <a:latin typeface="Bitter"/>
              <a:ea typeface="Bitter"/>
              <a:cs typeface="Bitter"/>
              <a:sym typeface="Bit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Submission</a:t>
            </a:r>
            <a:endParaRPr>
              <a:latin typeface="Bitter"/>
              <a:ea typeface="Bitter"/>
              <a:cs typeface="Bitter"/>
              <a:sym typeface="Bitter"/>
            </a:endParaRPr>
          </a:p>
        </p:txBody>
      </p:sp>
      <p:sp>
        <p:nvSpPr>
          <p:cNvPr id="396" name="Google Shape;396;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Bitter"/>
              <a:buChar char="●"/>
            </a:pPr>
            <a:r>
              <a:rPr lang="en" sz="1900">
                <a:latin typeface="Bitter"/>
                <a:ea typeface="Bitter"/>
                <a:cs typeface="Bitter"/>
                <a:sym typeface="Bitter"/>
              </a:rPr>
              <a:t>Judge will execute your code with single process, single GPU</a:t>
            </a:r>
            <a:endParaRPr sz="1900">
              <a:latin typeface="Bitter"/>
              <a:ea typeface="Bitter"/>
              <a:cs typeface="Bitter"/>
              <a:sym typeface="Bitter"/>
            </a:endParaRPr>
          </a:p>
          <a:p>
            <a:pPr indent="-349250" lvl="0" marL="457200" rtl="0" algn="l">
              <a:lnSpc>
                <a:spcPct val="115000"/>
              </a:lnSpc>
              <a:spcBef>
                <a:spcPts val="0"/>
              </a:spcBef>
              <a:spcAft>
                <a:spcPts val="0"/>
              </a:spcAft>
              <a:buSzPts val="1900"/>
              <a:buFont typeface="Bitter"/>
              <a:buChar char="●"/>
            </a:pPr>
            <a:r>
              <a:rPr lang="en" sz="1900">
                <a:latin typeface="Bitter"/>
                <a:ea typeface="Bitter"/>
                <a:cs typeface="Bitter"/>
                <a:sym typeface="Bitter"/>
              </a:rPr>
              <a:t>Submit your code and Makefile (optional) to eeclass before</a:t>
            </a:r>
            <a:br>
              <a:rPr lang="en" sz="1900">
                <a:latin typeface="Bitter"/>
                <a:ea typeface="Bitter"/>
                <a:cs typeface="Bitter"/>
                <a:sym typeface="Bitter"/>
              </a:rPr>
            </a:br>
            <a:r>
              <a:rPr lang="en" sz="1900">
                <a:solidFill>
                  <a:srgbClr val="FF0000"/>
                </a:solidFill>
                <a:latin typeface="Bitter"/>
                <a:ea typeface="Bitter"/>
                <a:cs typeface="Bitter"/>
                <a:sym typeface="Bitter"/>
              </a:rPr>
              <a:t>10/31 23:59</a:t>
            </a:r>
            <a:endParaRPr sz="1900">
              <a:solidFill>
                <a:srgbClr val="FF0000"/>
              </a:solidFill>
              <a:latin typeface="Bitter"/>
              <a:ea typeface="Bitter"/>
              <a:cs typeface="Bitter"/>
              <a:sym typeface="Bitter"/>
            </a:endParaRPr>
          </a:p>
          <a:p>
            <a:pPr indent="-349250" lvl="0" marL="457200" rtl="0" algn="l">
              <a:lnSpc>
                <a:spcPct val="115000"/>
              </a:lnSpc>
              <a:spcBef>
                <a:spcPts val="0"/>
              </a:spcBef>
              <a:spcAft>
                <a:spcPts val="0"/>
              </a:spcAft>
              <a:buSzPts val="1900"/>
              <a:buFont typeface="Bitter"/>
              <a:buChar char="●"/>
            </a:pPr>
            <a:r>
              <a:rPr lang="en" sz="1900">
                <a:latin typeface="Bitter"/>
                <a:ea typeface="Bitter"/>
                <a:cs typeface="Bitter"/>
                <a:sym typeface="Bitter"/>
              </a:rPr>
              <a:t>Use lab-sobel and lab-sobel-amd to judge</a:t>
            </a:r>
            <a:endParaRPr sz="1900">
              <a:latin typeface="Bitter"/>
              <a:ea typeface="Bitter"/>
              <a:cs typeface="Bitter"/>
              <a:sym typeface="Bitter"/>
            </a:endParaRPr>
          </a:p>
          <a:p>
            <a:pPr indent="-349250" lvl="0" marL="457200" rtl="0" algn="l">
              <a:lnSpc>
                <a:spcPct val="115000"/>
              </a:lnSpc>
              <a:spcBef>
                <a:spcPts val="0"/>
              </a:spcBef>
              <a:spcAft>
                <a:spcPts val="0"/>
              </a:spcAft>
              <a:buSzPts val="1900"/>
              <a:buFont typeface="Bitter"/>
              <a:buChar char="●"/>
            </a:pPr>
            <a:r>
              <a:rPr lang="en" sz="1900">
                <a:latin typeface="Bitter"/>
                <a:ea typeface="Bitter"/>
                <a:cs typeface="Bitter"/>
                <a:sym typeface="Bitter"/>
              </a:rPr>
              <a:t>Get started as soon as possible to avoid heavy queueing delay</a:t>
            </a:r>
            <a:endParaRPr sz="1900">
              <a:latin typeface="Bitter"/>
              <a:ea typeface="Bitter"/>
              <a:cs typeface="Bitter"/>
              <a:sym typeface="Bitter"/>
            </a:endParaRPr>
          </a:p>
          <a:p>
            <a:pPr indent="0" lvl="0" marL="0" rtl="0" algn="l">
              <a:lnSpc>
                <a:spcPct val="115000"/>
              </a:lnSpc>
              <a:spcBef>
                <a:spcPts val="0"/>
              </a:spcBef>
              <a:spcAft>
                <a:spcPts val="0"/>
              </a:spcAft>
              <a:buNone/>
            </a:pPr>
            <a:r>
              <a:t/>
            </a:r>
            <a:endParaRPr sz="1900">
              <a:latin typeface="Bitter"/>
              <a:ea typeface="Bitter"/>
              <a:cs typeface="Bitter"/>
              <a:sym typeface="Bitter"/>
            </a:endParaRPr>
          </a:p>
          <a:p>
            <a:pPr indent="-342900" lvl="0" marL="457200" rtl="0" algn="l">
              <a:lnSpc>
                <a:spcPct val="200000"/>
              </a:lnSpc>
              <a:spcBef>
                <a:spcPts val="0"/>
              </a:spcBef>
              <a:spcAft>
                <a:spcPts val="0"/>
              </a:spcAft>
              <a:buSzPts val="1800"/>
              <a:buFont typeface="Montserrat Medium"/>
              <a:buChar char="-"/>
            </a:pPr>
            <a:r>
              <a:rPr lang="en">
                <a:latin typeface="Montserrat Medium"/>
                <a:ea typeface="Montserrat Medium"/>
                <a:cs typeface="Montserrat Medium"/>
                <a:sym typeface="Montserrat Medium"/>
              </a:rPr>
              <a:t>sobel.cu</a:t>
            </a:r>
            <a:endParaRPr>
              <a:latin typeface="Montserrat Medium"/>
              <a:ea typeface="Montserrat Medium"/>
              <a:cs typeface="Montserrat Medium"/>
              <a:sym typeface="Montserrat Medium"/>
            </a:endParaRPr>
          </a:p>
          <a:p>
            <a:pPr indent="-342900" lvl="0" marL="457200" rtl="0" algn="l">
              <a:lnSpc>
                <a:spcPct val="200000"/>
              </a:lnSpc>
              <a:spcBef>
                <a:spcPts val="0"/>
              </a:spcBef>
              <a:spcAft>
                <a:spcPts val="0"/>
              </a:spcAft>
              <a:buSzPts val="1800"/>
              <a:buFont typeface="Montserrat Medium"/>
              <a:buChar char="-"/>
            </a:pPr>
            <a:r>
              <a:rPr lang="en">
                <a:latin typeface="Montserrat Medium"/>
                <a:ea typeface="Montserrat Medium"/>
                <a:cs typeface="Montserrat Medium"/>
                <a:sym typeface="Montserrat Medium"/>
              </a:rPr>
              <a:t>sobel.hip</a:t>
            </a:r>
            <a:endParaRPr>
              <a:latin typeface="Montserrat Medium"/>
              <a:ea typeface="Montserrat Medium"/>
              <a:cs typeface="Montserrat Medium"/>
              <a:sym typeface="Montserrat Medium"/>
            </a:endParaRPr>
          </a:p>
          <a:p>
            <a:pPr indent="-342900" lvl="0" marL="457200" rtl="0" algn="l">
              <a:lnSpc>
                <a:spcPct val="200000"/>
              </a:lnSpc>
              <a:spcBef>
                <a:spcPts val="0"/>
              </a:spcBef>
              <a:spcAft>
                <a:spcPts val="0"/>
              </a:spcAft>
              <a:buSzPts val="1800"/>
              <a:buFont typeface="Montserrat Medium"/>
              <a:buChar char="-"/>
            </a:pPr>
            <a:r>
              <a:rPr lang="en">
                <a:latin typeface="Montserrat Medium"/>
                <a:ea typeface="Montserrat Medium"/>
                <a:cs typeface="Montserrat Medium"/>
                <a:sym typeface="Montserrat Medium"/>
              </a:rPr>
              <a:t>Makefile (Optional)</a:t>
            </a:r>
            <a:endParaRPr sz="1900">
              <a:latin typeface="Bitter"/>
              <a:ea typeface="Bitter"/>
              <a:cs typeface="Bitter"/>
              <a:sym typeface="Bit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The GPU Cluster</a:t>
            </a:r>
            <a:endParaRPr>
              <a:latin typeface="Bitter"/>
              <a:ea typeface="Bitter"/>
              <a:cs typeface="Bitter"/>
              <a:sym typeface="Bitter"/>
            </a:endParaRPr>
          </a:p>
        </p:txBody>
      </p:sp>
      <p:sp>
        <p:nvSpPr>
          <p:cNvPr id="172" name="Google Shape;17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itter"/>
              <a:buChar char="❖"/>
            </a:pPr>
            <a:r>
              <a:rPr lang="en">
                <a:latin typeface="Bitter"/>
                <a:ea typeface="Bitter"/>
                <a:cs typeface="Bitter"/>
                <a:sym typeface="Bitter"/>
              </a:rPr>
              <a:t>Host: </a:t>
            </a:r>
            <a:r>
              <a:rPr b="1" lang="en">
                <a:latin typeface="Source Code Pro"/>
                <a:ea typeface="Source Code Pro"/>
                <a:cs typeface="Source Code Pro"/>
                <a:sym typeface="Source Code Pro"/>
              </a:rPr>
              <a:t>apollo-gpu.cs.nthu.edu.tw</a:t>
            </a:r>
            <a:endParaRPr b="1">
              <a:latin typeface="Source Code Pro"/>
              <a:ea typeface="Source Code Pro"/>
              <a:cs typeface="Source Code Pro"/>
              <a:sym typeface="Source Code Pro"/>
            </a:endParaRPr>
          </a:p>
          <a:p>
            <a:pPr indent="-342900" lvl="0" marL="457200" rtl="0" algn="l">
              <a:spcBef>
                <a:spcPts val="0"/>
              </a:spcBef>
              <a:spcAft>
                <a:spcPts val="0"/>
              </a:spcAft>
              <a:buSzPts val="1800"/>
              <a:buFont typeface="Bitter"/>
              <a:buChar char="❖"/>
            </a:pPr>
            <a:r>
              <a:rPr lang="en">
                <a:latin typeface="Bitter"/>
                <a:ea typeface="Bitter"/>
                <a:cs typeface="Bitter"/>
                <a:sym typeface="Bitter"/>
              </a:rPr>
              <a:t>Account &amp; Password: Check your email</a:t>
            </a:r>
            <a:endParaRPr>
              <a:latin typeface="Bitter"/>
              <a:ea typeface="Bitter"/>
              <a:cs typeface="Bitter"/>
              <a:sym typeface="Bit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1"/>
          <p:cNvSpPr/>
          <p:nvPr/>
        </p:nvSpPr>
        <p:spPr>
          <a:xfrm>
            <a:off x="4959200" y="379400"/>
            <a:ext cx="2282100" cy="365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Bitter"/>
                <a:ea typeface="Bitter"/>
                <a:cs typeface="Bitter"/>
                <a:sym typeface="Bitter"/>
              </a:rPr>
              <a:t>ssh  nv-test</a:t>
            </a:r>
            <a:endParaRPr b="1" sz="1800">
              <a:solidFill>
                <a:schemeClr val="dk1"/>
              </a:solidFill>
              <a:latin typeface="Arial"/>
              <a:ea typeface="Arial"/>
              <a:cs typeface="Arial"/>
              <a:sym typeface="Arial"/>
            </a:endParaRPr>
          </a:p>
        </p:txBody>
      </p:sp>
      <p:pic>
        <p:nvPicPr>
          <p:cNvPr descr="Pc - Free computer icons" id="178" name="Google Shape;178;p41"/>
          <p:cNvPicPr preferRelativeResize="0"/>
          <p:nvPr/>
        </p:nvPicPr>
        <p:blipFill rotWithShape="1">
          <a:blip r:embed="rId3">
            <a:alphaModFix/>
          </a:blip>
          <a:srcRect b="0" l="0" r="0" t="0"/>
          <a:stretch/>
        </p:blipFill>
        <p:spPr>
          <a:xfrm>
            <a:off x="791105" y="2202302"/>
            <a:ext cx="1200150" cy="1200150"/>
          </a:xfrm>
          <a:prstGeom prst="rect">
            <a:avLst/>
          </a:prstGeom>
          <a:noFill/>
          <a:ln>
            <a:noFill/>
          </a:ln>
        </p:spPr>
      </p:pic>
      <p:sp>
        <p:nvSpPr>
          <p:cNvPr id="179" name="Google Shape;179;p41"/>
          <p:cNvSpPr txBox="1"/>
          <p:nvPr/>
        </p:nvSpPr>
        <p:spPr>
          <a:xfrm>
            <a:off x="394093" y="1427740"/>
            <a:ext cx="23943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Client</a:t>
            </a:r>
            <a:endParaRPr/>
          </a:p>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(Your computer)</a:t>
            </a:r>
            <a:endParaRPr b="0" i="0" sz="1800" u="none" cap="none" strike="noStrike">
              <a:solidFill>
                <a:schemeClr val="dk1"/>
              </a:solidFill>
              <a:latin typeface="Arial"/>
              <a:ea typeface="Arial"/>
              <a:cs typeface="Arial"/>
              <a:sym typeface="Arial"/>
            </a:endParaRPr>
          </a:p>
        </p:txBody>
      </p:sp>
      <p:pic>
        <p:nvPicPr>
          <p:cNvPr descr="Server - Free computer icons" id="180" name="Google Shape;180;p41"/>
          <p:cNvPicPr preferRelativeResize="0"/>
          <p:nvPr/>
        </p:nvPicPr>
        <p:blipFill rotWithShape="1">
          <a:blip r:embed="rId4">
            <a:alphaModFix/>
          </a:blip>
          <a:srcRect b="0" l="0" r="0" t="0"/>
          <a:stretch/>
        </p:blipFill>
        <p:spPr>
          <a:xfrm>
            <a:off x="3724873" y="2202302"/>
            <a:ext cx="1318022" cy="1318022"/>
          </a:xfrm>
          <a:prstGeom prst="rect">
            <a:avLst/>
          </a:prstGeom>
          <a:noFill/>
          <a:ln>
            <a:noFill/>
          </a:ln>
        </p:spPr>
      </p:pic>
      <p:sp>
        <p:nvSpPr>
          <p:cNvPr id="181" name="Google Shape;181;p41"/>
          <p:cNvSpPr txBox="1"/>
          <p:nvPr/>
        </p:nvSpPr>
        <p:spPr>
          <a:xfrm>
            <a:off x="3228013" y="1263757"/>
            <a:ext cx="24384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Frontend Server without GPU</a:t>
            </a:r>
            <a:endParaRPr/>
          </a:p>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a:t>
            </a:r>
            <a:r>
              <a:rPr lang="en" sz="1800">
                <a:solidFill>
                  <a:srgbClr val="FF0000"/>
                </a:solidFill>
              </a:rPr>
              <a:t>apollo-login</a:t>
            </a:r>
            <a:r>
              <a:rPr b="0" i="0" lang="en"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182" name="Google Shape;182;p41"/>
          <p:cNvSpPr/>
          <p:nvPr/>
        </p:nvSpPr>
        <p:spPr>
          <a:xfrm>
            <a:off x="791100" y="3409438"/>
            <a:ext cx="3716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800" u="none" cap="none" strike="noStrike">
                <a:solidFill>
                  <a:schemeClr val="dk1"/>
                </a:solidFill>
                <a:latin typeface="Bitter"/>
                <a:ea typeface="Bitter"/>
                <a:cs typeface="Bitter"/>
                <a:sym typeface="Bitter"/>
              </a:rPr>
              <a:t>ssh </a:t>
            </a:r>
            <a:r>
              <a:rPr b="1" lang="en" sz="1800">
                <a:solidFill>
                  <a:schemeClr val="dk1"/>
                </a:solidFill>
                <a:latin typeface="Bitter"/>
                <a:ea typeface="Bitter"/>
                <a:cs typeface="Bitter"/>
                <a:sym typeface="Bitter"/>
              </a:rPr>
              <a:t>apollo-gpu</a:t>
            </a:r>
            <a:r>
              <a:rPr b="1" i="0" lang="en" sz="1800" u="none" cap="none" strike="noStrike">
                <a:solidFill>
                  <a:schemeClr val="dk1"/>
                </a:solidFill>
                <a:latin typeface="Bitter"/>
                <a:ea typeface="Bitter"/>
                <a:cs typeface="Bitter"/>
                <a:sym typeface="Bitter"/>
              </a:rPr>
              <a:t>.cs.nthu.edu.tw</a:t>
            </a:r>
            <a:endParaRPr b="1" sz="1800">
              <a:solidFill>
                <a:schemeClr val="dk1"/>
              </a:solidFill>
              <a:latin typeface="Arial"/>
              <a:ea typeface="Arial"/>
              <a:cs typeface="Arial"/>
              <a:sym typeface="Arial"/>
            </a:endParaRPr>
          </a:p>
        </p:txBody>
      </p:sp>
      <p:sp>
        <p:nvSpPr>
          <p:cNvPr id="183" name="Google Shape;183;p41"/>
          <p:cNvSpPr/>
          <p:nvPr/>
        </p:nvSpPr>
        <p:spPr>
          <a:xfrm>
            <a:off x="2505667" y="2707448"/>
            <a:ext cx="1219200" cy="240300"/>
          </a:xfrm>
          <a:prstGeom prst="rightArrow">
            <a:avLst>
              <a:gd fmla="val 50000" name="adj1"/>
              <a:gd fmla="val 50000" name="adj2"/>
            </a:avLst>
          </a:prstGeom>
          <a:solidFill>
            <a:srgbClr val="FF0000"/>
          </a:solidFill>
          <a:ln cap="flat" cmpd="sng" w="25400">
            <a:solidFill>
              <a:srgbClr val="2628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41"/>
          <p:cNvSpPr/>
          <p:nvPr/>
        </p:nvSpPr>
        <p:spPr>
          <a:xfrm rot="-1882032">
            <a:off x="5682088" y="947581"/>
            <a:ext cx="1110618" cy="222010"/>
          </a:xfrm>
          <a:prstGeom prst="rightArrow">
            <a:avLst>
              <a:gd fmla="val 50000" name="adj1"/>
              <a:gd fmla="val 50000" name="adj2"/>
            </a:avLst>
          </a:prstGeom>
          <a:solidFill>
            <a:srgbClr val="FF0000"/>
          </a:solidFill>
          <a:ln cap="flat" cmpd="sng" w="25400">
            <a:solidFill>
              <a:srgbClr val="2628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5" name="Google Shape;185;p41"/>
          <p:cNvPicPr preferRelativeResize="0"/>
          <p:nvPr/>
        </p:nvPicPr>
        <p:blipFill>
          <a:blip r:embed="rId5">
            <a:alphaModFix/>
          </a:blip>
          <a:stretch>
            <a:fillRect/>
          </a:stretch>
        </p:blipFill>
        <p:spPr>
          <a:xfrm>
            <a:off x="6808363" y="181876"/>
            <a:ext cx="1093358" cy="1108137"/>
          </a:xfrm>
          <a:prstGeom prst="rect">
            <a:avLst/>
          </a:prstGeom>
          <a:noFill/>
          <a:ln>
            <a:noFill/>
          </a:ln>
        </p:spPr>
      </p:pic>
      <p:pic>
        <p:nvPicPr>
          <p:cNvPr id="186" name="Google Shape;186;p41"/>
          <p:cNvPicPr preferRelativeResize="0"/>
          <p:nvPr/>
        </p:nvPicPr>
        <p:blipFill>
          <a:blip r:embed="rId5">
            <a:alphaModFix/>
          </a:blip>
          <a:stretch>
            <a:fillRect/>
          </a:stretch>
        </p:blipFill>
        <p:spPr>
          <a:xfrm>
            <a:off x="6839758" y="1521433"/>
            <a:ext cx="1093358" cy="1108137"/>
          </a:xfrm>
          <a:prstGeom prst="rect">
            <a:avLst/>
          </a:prstGeom>
          <a:noFill/>
          <a:ln>
            <a:noFill/>
          </a:ln>
        </p:spPr>
      </p:pic>
      <p:pic>
        <p:nvPicPr>
          <p:cNvPr id="187" name="Google Shape;187;p41"/>
          <p:cNvPicPr preferRelativeResize="0"/>
          <p:nvPr/>
        </p:nvPicPr>
        <p:blipFill>
          <a:blip r:embed="rId5">
            <a:alphaModFix/>
          </a:blip>
          <a:stretch>
            <a:fillRect/>
          </a:stretch>
        </p:blipFill>
        <p:spPr>
          <a:xfrm>
            <a:off x="6865494" y="1927618"/>
            <a:ext cx="1093358" cy="1108137"/>
          </a:xfrm>
          <a:prstGeom prst="rect">
            <a:avLst/>
          </a:prstGeom>
          <a:noFill/>
          <a:ln>
            <a:noFill/>
          </a:ln>
        </p:spPr>
      </p:pic>
      <p:pic>
        <p:nvPicPr>
          <p:cNvPr id="188" name="Google Shape;188;p41"/>
          <p:cNvPicPr preferRelativeResize="0"/>
          <p:nvPr/>
        </p:nvPicPr>
        <p:blipFill>
          <a:blip r:embed="rId5">
            <a:alphaModFix/>
          </a:blip>
          <a:stretch>
            <a:fillRect/>
          </a:stretch>
        </p:blipFill>
        <p:spPr>
          <a:xfrm>
            <a:off x="6920610" y="2309151"/>
            <a:ext cx="1093358" cy="1108137"/>
          </a:xfrm>
          <a:prstGeom prst="rect">
            <a:avLst/>
          </a:prstGeom>
          <a:noFill/>
          <a:ln>
            <a:noFill/>
          </a:ln>
        </p:spPr>
      </p:pic>
      <p:sp>
        <p:nvSpPr>
          <p:cNvPr id="189" name="Google Shape;189;p41"/>
          <p:cNvSpPr/>
          <p:nvPr/>
        </p:nvSpPr>
        <p:spPr>
          <a:xfrm>
            <a:off x="5130150" y="2069050"/>
            <a:ext cx="18801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Bitter"/>
                <a:ea typeface="Bitter"/>
                <a:cs typeface="Bitter"/>
                <a:sym typeface="Bitter"/>
              </a:rPr>
              <a:t>s</a:t>
            </a:r>
            <a:r>
              <a:rPr b="1" lang="en" sz="1800">
                <a:solidFill>
                  <a:schemeClr val="dk1"/>
                </a:solidFill>
                <a:latin typeface="Bitter"/>
                <a:ea typeface="Bitter"/>
                <a:cs typeface="Bitter"/>
                <a:sym typeface="Bitter"/>
              </a:rPr>
              <a:t>run </a:t>
            </a:r>
            <a:r>
              <a:rPr b="1" lang="en" sz="1800">
                <a:solidFill>
                  <a:schemeClr val="dk1"/>
                </a:solidFill>
                <a:latin typeface="Bitter"/>
                <a:ea typeface="Bitter"/>
                <a:cs typeface="Bitter"/>
                <a:sym typeface="Bitter"/>
              </a:rPr>
              <a:t>-p nvidia</a:t>
            </a:r>
            <a:br>
              <a:rPr b="1" lang="en" sz="1800">
                <a:solidFill>
                  <a:schemeClr val="dk1"/>
                </a:solidFill>
                <a:latin typeface="Bitter"/>
                <a:ea typeface="Bitter"/>
                <a:cs typeface="Bitter"/>
                <a:sym typeface="Bitter"/>
              </a:rPr>
            </a:br>
            <a:br>
              <a:rPr b="1" lang="en" sz="1800">
                <a:solidFill>
                  <a:schemeClr val="dk1"/>
                </a:solidFill>
                <a:latin typeface="Bitter"/>
                <a:ea typeface="Bitter"/>
                <a:cs typeface="Bitter"/>
                <a:sym typeface="Bitter"/>
              </a:rPr>
            </a:br>
            <a:r>
              <a:rPr b="1" lang="en" sz="1800">
                <a:solidFill>
                  <a:schemeClr val="dk1"/>
                </a:solidFill>
                <a:latin typeface="Bitter"/>
                <a:ea typeface="Bitter"/>
                <a:cs typeface="Bitter"/>
                <a:sym typeface="Bitter"/>
              </a:rPr>
              <a:t>nv-vm[1-7]</a:t>
            </a:r>
            <a:endParaRPr b="1" sz="1800">
              <a:solidFill>
                <a:schemeClr val="dk1"/>
              </a:solidFill>
              <a:latin typeface="Bitter"/>
              <a:ea typeface="Bitter"/>
              <a:cs typeface="Bitter"/>
              <a:sym typeface="Bitter"/>
            </a:endParaRPr>
          </a:p>
        </p:txBody>
      </p:sp>
      <p:sp>
        <p:nvSpPr>
          <p:cNvPr id="190" name="Google Shape;190;p41"/>
          <p:cNvSpPr/>
          <p:nvPr/>
        </p:nvSpPr>
        <p:spPr>
          <a:xfrm>
            <a:off x="5618431" y="2416912"/>
            <a:ext cx="1110600" cy="222000"/>
          </a:xfrm>
          <a:prstGeom prst="rightArrow">
            <a:avLst>
              <a:gd fmla="val 50000" name="adj1"/>
              <a:gd fmla="val 50000" name="adj2"/>
            </a:avLst>
          </a:prstGeom>
          <a:solidFill>
            <a:srgbClr val="FF0000"/>
          </a:solidFill>
          <a:ln cap="flat" cmpd="sng" w="25400">
            <a:solidFill>
              <a:srgbClr val="2628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WinFast GPU工作站與伺服器" id="191" name="Google Shape;191;p41"/>
          <p:cNvPicPr preferRelativeResize="0"/>
          <p:nvPr/>
        </p:nvPicPr>
        <p:blipFill rotWithShape="1">
          <a:blip r:embed="rId6">
            <a:alphaModFix/>
          </a:blip>
          <a:srcRect b="0" l="0" r="0" t="0"/>
          <a:stretch/>
        </p:blipFill>
        <p:spPr>
          <a:xfrm>
            <a:off x="8028340" y="1384385"/>
            <a:ext cx="599565" cy="607669"/>
          </a:xfrm>
          <a:prstGeom prst="rect">
            <a:avLst/>
          </a:prstGeom>
          <a:noFill/>
          <a:ln>
            <a:noFill/>
          </a:ln>
        </p:spPr>
      </p:pic>
      <p:pic>
        <p:nvPicPr>
          <p:cNvPr descr="WinFast GPU工作站與伺服器" id="192" name="Google Shape;192;p41"/>
          <p:cNvPicPr preferRelativeResize="0"/>
          <p:nvPr/>
        </p:nvPicPr>
        <p:blipFill rotWithShape="1">
          <a:blip r:embed="rId6">
            <a:alphaModFix/>
          </a:blip>
          <a:srcRect b="0" l="0" r="0" t="0"/>
          <a:stretch/>
        </p:blipFill>
        <p:spPr>
          <a:xfrm>
            <a:off x="8177259" y="1507767"/>
            <a:ext cx="599565" cy="607669"/>
          </a:xfrm>
          <a:prstGeom prst="rect">
            <a:avLst/>
          </a:prstGeom>
          <a:noFill/>
          <a:ln>
            <a:noFill/>
          </a:ln>
        </p:spPr>
      </p:pic>
      <p:sp>
        <p:nvSpPr>
          <p:cNvPr id="193" name="Google Shape;193;p41"/>
          <p:cNvSpPr txBox="1"/>
          <p:nvPr/>
        </p:nvSpPr>
        <p:spPr>
          <a:xfrm>
            <a:off x="122200" y="4221863"/>
            <a:ext cx="55833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700">
                <a:solidFill>
                  <a:srgbClr val="188038"/>
                </a:solidFill>
              </a:rPr>
              <a:t>8 NVIDIA GPU VMs: each with 2x </a:t>
            </a:r>
            <a:r>
              <a:rPr b="1" i="0" lang="en" sz="1700" u="none" cap="none" strike="noStrike">
                <a:solidFill>
                  <a:srgbClr val="188038"/>
                </a:solidFill>
              </a:rPr>
              <a:t>GTX 1080 GPUs</a:t>
            </a:r>
            <a:br>
              <a:rPr b="0" i="0" lang="en" sz="1700" u="none" cap="none" strike="noStrike">
                <a:solidFill>
                  <a:schemeClr val="dk1"/>
                </a:solidFill>
                <a:latin typeface="Arial"/>
                <a:ea typeface="Arial"/>
                <a:cs typeface="Arial"/>
                <a:sym typeface="Arial"/>
              </a:rPr>
            </a:br>
            <a:r>
              <a:rPr b="1" i="0" lang="en" sz="1700" u="none" cap="none" strike="noStrike">
                <a:solidFill>
                  <a:srgbClr val="990000"/>
                </a:solidFill>
              </a:rPr>
              <a:t>1 AMD GPU VM:</a:t>
            </a:r>
            <a:r>
              <a:rPr b="1" lang="en" sz="1700">
                <a:solidFill>
                  <a:srgbClr val="990000"/>
                </a:solidFill>
              </a:rPr>
              <a:t> with 3x AMD Instinct MI210 GPUs</a:t>
            </a:r>
            <a:endParaRPr b="1" i="0" sz="1700" u="none" cap="none" strike="noStrike">
              <a:solidFill>
                <a:srgbClr val="990000"/>
              </a:solidFill>
            </a:endParaRPr>
          </a:p>
        </p:txBody>
      </p:sp>
      <p:sp>
        <p:nvSpPr>
          <p:cNvPr id="194" name="Google Shape;194;p41"/>
          <p:cNvSpPr/>
          <p:nvPr/>
        </p:nvSpPr>
        <p:spPr>
          <a:xfrm>
            <a:off x="5411650" y="4218275"/>
            <a:ext cx="1760400" cy="52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Bitter"/>
                <a:ea typeface="Bitter"/>
                <a:cs typeface="Bitter"/>
                <a:sym typeface="Bitter"/>
              </a:rPr>
              <a:t>s</a:t>
            </a:r>
            <a:r>
              <a:rPr b="1" lang="en" sz="1800">
                <a:solidFill>
                  <a:schemeClr val="dk1"/>
                </a:solidFill>
                <a:latin typeface="Bitter"/>
                <a:ea typeface="Bitter"/>
                <a:cs typeface="Bitter"/>
                <a:sym typeface="Bitter"/>
              </a:rPr>
              <a:t>run -p amd</a:t>
            </a:r>
            <a:br>
              <a:rPr b="1" lang="en" sz="1800">
                <a:solidFill>
                  <a:schemeClr val="dk1"/>
                </a:solidFill>
                <a:latin typeface="Bitter"/>
                <a:ea typeface="Bitter"/>
                <a:cs typeface="Bitter"/>
                <a:sym typeface="Bitter"/>
              </a:rPr>
            </a:br>
            <a:r>
              <a:rPr b="1" lang="en" sz="1800">
                <a:solidFill>
                  <a:schemeClr val="dk1"/>
                </a:solidFill>
                <a:latin typeface="Bitter"/>
                <a:ea typeface="Bitter"/>
                <a:cs typeface="Bitter"/>
                <a:sym typeface="Bitter"/>
              </a:rPr>
              <a:t>amd-vm</a:t>
            </a:r>
            <a:endParaRPr b="1" sz="1800">
              <a:solidFill>
                <a:schemeClr val="dk1"/>
              </a:solidFill>
              <a:latin typeface="Arial"/>
              <a:ea typeface="Arial"/>
              <a:cs typeface="Arial"/>
              <a:sym typeface="Arial"/>
            </a:endParaRPr>
          </a:p>
        </p:txBody>
      </p:sp>
      <p:pic>
        <p:nvPicPr>
          <p:cNvPr descr="WinFast GPU工作站與伺服器" id="195" name="Google Shape;195;p41"/>
          <p:cNvPicPr preferRelativeResize="0"/>
          <p:nvPr/>
        </p:nvPicPr>
        <p:blipFill rotWithShape="1">
          <a:blip r:embed="rId7">
            <a:alphaModFix/>
          </a:blip>
          <a:srcRect b="0" l="0" r="0" t="0"/>
          <a:stretch/>
        </p:blipFill>
        <p:spPr>
          <a:xfrm>
            <a:off x="7964157" y="3768625"/>
            <a:ext cx="599565" cy="607669"/>
          </a:xfrm>
          <a:prstGeom prst="rect">
            <a:avLst/>
          </a:prstGeom>
          <a:noFill/>
          <a:ln>
            <a:noFill/>
          </a:ln>
        </p:spPr>
      </p:pic>
      <p:sp>
        <p:nvSpPr>
          <p:cNvPr id="196" name="Google Shape;196;p41"/>
          <p:cNvSpPr/>
          <p:nvPr/>
        </p:nvSpPr>
        <p:spPr>
          <a:xfrm flipH="1" rot="-8917968">
            <a:off x="5514888" y="3793168"/>
            <a:ext cx="1110618" cy="222010"/>
          </a:xfrm>
          <a:prstGeom prst="rightArrow">
            <a:avLst>
              <a:gd fmla="val 50000" name="adj1"/>
              <a:gd fmla="val 50000" name="adj2"/>
            </a:avLst>
          </a:prstGeom>
          <a:solidFill>
            <a:srgbClr val="FF0000"/>
          </a:solidFill>
          <a:ln cap="flat" cmpd="sng" w="25400">
            <a:solidFill>
              <a:srgbClr val="2628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7" name="Google Shape;197;p41"/>
          <p:cNvPicPr preferRelativeResize="0"/>
          <p:nvPr/>
        </p:nvPicPr>
        <p:blipFill>
          <a:blip r:embed="rId5">
            <a:alphaModFix/>
          </a:blip>
          <a:stretch>
            <a:fillRect/>
          </a:stretch>
        </p:blipFill>
        <p:spPr>
          <a:xfrm>
            <a:off x="6919288" y="3651276"/>
            <a:ext cx="1093358" cy="1108137"/>
          </a:xfrm>
          <a:prstGeom prst="rect">
            <a:avLst/>
          </a:prstGeom>
          <a:noFill/>
          <a:ln>
            <a:noFill/>
          </a:ln>
        </p:spPr>
      </p:pic>
      <p:pic>
        <p:nvPicPr>
          <p:cNvPr descr="WinFast GPU工作站與伺服器" id="198" name="Google Shape;198;p41"/>
          <p:cNvPicPr preferRelativeResize="0"/>
          <p:nvPr/>
        </p:nvPicPr>
        <p:blipFill rotWithShape="1">
          <a:blip r:embed="rId6">
            <a:alphaModFix/>
          </a:blip>
          <a:srcRect b="0" l="0" r="0" t="0"/>
          <a:stretch/>
        </p:blipFill>
        <p:spPr>
          <a:xfrm>
            <a:off x="8043840" y="1945660"/>
            <a:ext cx="599565" cy="607669"/>
          </a:xfrm>
          <a:prstGeom prst="rect">
            <a:avLst/>
          </a:prstGeom>
          <a:noFill/>
          <a:ln>
            <a:noFill/>
          </a:ln>
        </p:spPr>
      </p:pic>
      <p:pic>
        <p:nvPicPr>
          <p:cNvPr descr="WinFast GPU工作站與伺服器" id="199" name="Google Shape;199;p41"/>
          <p:cNvPicPr preferRelativeResize="0"/>
          <p:nvPr/>
        </p:nvPicPr>
        <p:blipFill rotWithShape="1">
          <a:blip r:embed="rId6">
            <a:alphaModFix/>
          </a:blip>
          <a:srcRect b="0" l="0" r="0" t="0"/>
          <a:stretch/>
        </p:blipFill>
        <p:spPr>
          <a:xfrm>
            <a:off x="8192759" y="2069042"/>
            <a:ext cx="599565" cy="607669"/>
          </a:xfrm>
          <a:prstGeom prst="rect">
            <a:avLst/>
          </a:prstGeom>
          <a:noFill/>
          <a:ln>
            <a:noFill/>
          </a:ln>
        </p:spPr>
      </p:pic>
      <p:pic>
        <p:nvPicPr>
          <p:cNvPr descr="WinFast GPU工作站與伺服器" id="200" name="Google Shape;200;p41"/>
          <p:cNvPicPr preferRelativeResize="0"/>
          <p:nvPr/>
        </p:nvPicPr>
        <p:blipFill rotWithShape="1">
          <a:blip r:embed="rId6">
            <a:alphaModFix/>
          </a:blip>
          <a:srcRect b="0" l="0" r="0" t="0"/>
          <a:stretch/>
        </p:blipFill>
        <p:spPr>
          <a:xfrm>
            <a:off x="8095315" y="2553335"/>
            <a:ext cx="599565" cy="607669"/>
          </a:xfrm>
          <a:prstGeom prst="rect">
            <a:avLst/>
          </a:prstGeom>
          <a:noFill/>
          <a:ln>
            <a:noFill/>
          </a:ln>
        </p:spPr>
      </p:pic>
      <p:pic>
        <p:nvPicPr>
          <p:cNvPr descr="WinFast GPU工作站與伺服器" id="201" name="Google Shape;201;p41"/>
          <p:cNvPicPr preferRelativeResize="0"/>
          <p:nvPr/>
        </p:nvPicPr>
        <p:blipFill rotWithShape="1">
          <a:blip r:embed="rId6">
            <a:alphaModFix/>
          </a:blip>
          <a:srcRect b="0" l="0" r="0" t="0"/>
          <a:stretch/>
        </p:blipFill>
        <p:spPr>
          <a:xfrm>
            <a:off x="8244234" y="2676717"/>
            <a:ext cx="599565" cy="607669"/>
          </a:xfrm>
          <a:prstGeom prst="rect">
            <a:avLst/>
          </a:prstGeom>
          <a:noFill/>
          <a:ln>
            <a:noFill/>
          </a:ln>
        </p:spPr>
      </p:pic>
      <p:pic>
        <p:nvPicPr>
          <p:cNvPr descr="WinFast GPU工作站與伺服器" id="202" name="Google Shape;202;p41"/>
          <p:cNvPicPr preferRelativeResize="0"/>
          <p:nvPr/>
        </p:nvPicPr>
        <p:blipFill rotWithShape="1">
          <a:blip r:embed="rId7">
            <a:alphaModFix/>
          </a:blip>
          <a:srcRect b="0" l="0" r="0" t="0"/>
          <a:stretch/>
        </p:blipFill>
        <p:spPr>
          <a:xfrm>
            <a:off x="8116557" y="3921025"/>
            <a:ext cx="599565" cy="607669"/>
          </a:xfrm>
          <a:prstGeom prst="rect">
            <a:avLst/>
          </a:prstGeom>
          <a:noFill/>
          <a:ln>
            <a:noFill/>
          </a:ln>
        </p:spPr>
      </p:pic>
      <p:pic>
        <p:nvPicPr>
          <p:cNvPr descr="WinFast GPU工作站與伺服器" id="203" name="Google Shape;203;p41"/>
          <p:cNvPicPr preferRelativeResize="0"/>
          <p:nvPr/>
        </p:nvPicPr>
        <p:blipFill rotWithShape="1">
          <a:blip r:embed="rId7">
            <a:alphaModFix/>
          </a:blip>
          <a:srcRect b="0" l="0" r="0" t="0"/>
          <a:stretch/>
        </p:blipFill>
        <p:spPr>
          <a:xfrm>
            <a:off x="8268957" y="4073425"/>
            <a:ext cx="599565" cy="607669"/>
          </a:xfrm>
          <a:prstGeom prst="rect">
            <a:avLst/>
          </a:prstGeom>
          <a:noFill/>
          <a:ln>
            <a:noFill/>
          </a:ln>
        </p:spPr>
      </p:pic>
      <p:pic>
        <p:nvPicPr>
          <p:cNvPr descr="WinFast GPU工作站與伺服器" id="204" name="Google Shape;204;p41"/>
          <p:cNvPicPr preferRelativeResize="0"/>
          <p:nvPr/>
        </p:nvPicPr>
        <p:blipFill rotWithShape="1">
          <a:blip r:embed="rId6">
            <a:alphaModFix/>
          </a:blip>
          <a:srcRect b="0" l="0" r="0" t="0"/>
          <a:stretch/>
        </p:blipFill>
        <p:spPr>
          <a:xfrm>
            <a:off x="8020853" y="303885"/>
            <a:ext cx="599565" cy="607669"/>
          </a:xfrm>
          <a:prstGeom prst="rect">
            <a:avLst/>
          </a:prstGeom>
          <a:noFill/>
          <a:ln>
            <a:noFill/>
          </a:ln>
        </p:spPr>
      </p:pic>
      <p:pic>
        <p:nvPicPr>
          <p:cNvPr descr="WinFast GPU工作站與伺服器" id="205" name="Google Shape;205;p41"/>
          <p:cNvPicPr preferRelativeResize="0"/>
          <p:nvPr/>
        </p:nvPicPr>
        <p:blipFill rotWithShape="1">
          <a:blip r:embed="rId6">
            <a:alphaModFix/>
          </a:blip>
          <a:srcRect b="0" l="0" r="0" t="0"/>
          <a:stretch/>
        </p:blipFill>
        <p:spPr>
          <a:xfrm>
            <a:off x="8169771" y="427267"/>
            <a:ext cx="599565" cy="6076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latin typeface="Bitter"/>
                <a:ea typeface="Bitter"/>
                <a:cs typeface="Bitter"/>
                <a:sym typeface="Bitter"/>
              </a:rPr>
              <a:t>The GPU Cluster</a:t>
            </a:r>
            <a:endParaRPr>
              <a:latin typeface="Bitter"/>
              <a:ea typeface="Bitter"/>
              <a:cs typeface="Bitter"/>
              <a:sym typeface="Bitter"/>
            </a:endParaRPr>
          </a:p>
        </p:txBody>
      </p:sp>
      <p:sp>
        <p:nvSpPr>
          <p:cNvPr id="211" name="Google Shape;211;p42"/>
          <p:cNvSpPr/>
          <p:nvPr/>
        </p:nvSpPr>
        <p:spPr>
          <a:xfrm>
            <a:off x="3854250" y="929600"/>
            <a:ext cx="1435500" cy="8451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apollo-login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CPU</a:t>
            </a:r>
            <a:r>
              <a:rPr lang="en"/>
              <a:t> Only</a:t>
            </a:r>
            <a:endParaRPr b="0" i="0" sz="1400" u="none" cap="none" strike="noStrike">
              <a:solidFill>
                <a:srgbClr val="000000"/>
              </a:solidFill>
              <a:latin typeface="Arial"/>
              <a:ea typeface="Arial"/>
              <a:cs typeface="Arial"/>
              <a:sym typeface="Arial"/>
            </a:endParaRPr>
          </a:p>
        </p:txBody>
      </p:sp>
      <p:sp>
        <p:nvSpPr>
          <p:cNvPr id="212" name="Google Shape;212;p42"/>
          <p:cNvSpPr/>
          <p:nvPr/>
        </p:nvSpPr>
        <p:spPr>
          <a:xfrm>
            <a:off x="476200" y="1455788"/>
            <a:ext cx="975000" cy="12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nv-test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
              <a:t>2x</a:t>
            </a:r>
            <a:br>
              <a:rPr lang="en"/>
            </a:br>
            <a:r>
              <a:rPr lang="en" sz="1200"/>
              <a:t>GTX1080</a:t>
            </a:r>
            <a:endParaRPr b="0" i="0" sz="1200" u="none" cap="none" strike="noStrike">
              <a:solidFill>
                <a:srgbClr val="000000"/>
              </a:solidFill>
              <a:latin typeface="Arial"/>
              <a:ea typeface="Arial"/>
              <a:cs typeface="Arial"/>
              <a:sym typeface="Arial"/>
            </a:endParaRPr>
          </a:p>
        </p:txBody>
      </p:sp>
      <p:sp>
        <p:nvSpPr>
          <p:cNvPr id="213" name="Google Shape;213;p42"/>
          <p:cNvSpPr/>
          <p:nvPr/>
        </p:nvSpPr>
        <p:spPr>
          <a:xfrm>
            <a:off x="476200" y="3280325"/>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nv-vm1</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sp>
        <p:nvSpPr>
          <p:cNvPr id="214" name="Google Shape;214;p42"/>
          <p:cNvSpPr/>
          <p:nvPr/>
        </p:nvSpPr>
        <p:spPr>
          <a:xfrm>
            <a:off x="3499975" y="3280325"/>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nv-vm4</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sp>
        <p:nvSpPr>
          <p:cNvPr id="215" name="Google Shape;215;p42"/>
          <p:cNvSpPr/>
          <p:nvPr/>
        </p:nvSpPr>
        <p:spPr>
          <a:xfrm>
            <a:off x="1484127" y="3280325"/>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nv-vm2</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sp>
        <p:nvSpPr>
          <p:cNvPr id="216" name="Google Shape;216;p42"/>
          <p:cNvSpPr/>
          <p:nvPr/>
        </p:nvSpPr>
        <p:spPr>
          <a:xfrm>
            <a:off x="2492050" y="3280325"/>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nv-vm3</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cxnSp>
        <p:nvCxnSpPr>
          <p:cNvPr id="217" name="Google Shape;217;p42"/>
          <p:cNvCxnSpPr>
            <a:stCxn id="211" idx="1"/>
            <a:endCxn id="212" idx="3"/>
          </p:cNvCxnSpPr>
          <p:nvPr/>
        </p:nvCxnSpPr>
        <p:spPr>
          <a:xfrm flipH="1">
            <a:off x="1451250" y="1352150"/>
            <a:ext cx="2403000" cy="733500"/>
          </a:xfrm>
          <a:prstGeom prst="curvedConnector3">
            <a:avLst>
              <a:gd fmla="val 50001" name="adj1"/>
            </a:avLst>
          </a:prstGeom>
          <a:noFill/>
          <a:ln cap="flat" cmpd="sng" w="38100">
            <a:solidFill>
              <a:srgbClr val="9900FF"/>
            </a:solidFill>
            <a:prstDash val="solid"/>
            <a:round/>
            <a:headEnd len="sm" w="sm" type="none"/>
            <a:tailEnd len="sm" w="sm" type="none"/>
          </a:ln>
        </p:spPr>
      </p:cxnSp>
      <p:cxnSp>
        <p:nvCxnSpPr>
          <p:cNvPr id="218" name="Google Shape;218;p42"/>
          <p:cNvCxnSpPr>
            <a:stCxn id="211" idx="2"/>
            <a:endCxn id="213" idx="0"/>
          </p:cNvCxnSpPr>
          <p:nvPr/>
        </p:nvCxnSpPr>
        <p:spPr>
          <a:xfrm rot="5400000">
            <a:off x="2014950" y="723350"/>
            <a:ext cx="1505700" cy="3608400"/>
          </a:xfrm>
          <a:prstGeom prst="curvedConnector3">
            <a:avLst>
              <a:gd fmla="val 49994" name="adj1"/>
            </a:avLst>
          </a:prstGeom>
          <a:noFill/>
          <a:ln cap="flat" cmpd="sng" w="28575">
            <a:solidFill>
              <a:srgbClr val="3C78D8"/>
            </a:solidFill>
            <a:prstDash val="solid"/>
            <a:round/>
            <a:headEnd len="sm" w="sm" type="none"/>
            <a:tailEnd len="sm" w="sm" type="none"/>
          </a:ln>
        </p:spPr>
      </p:cxnSp>
      <p:cxnSp>
        <p:nvCxnSpPr>
          <p:cNvPr id="219" name="Google Shape;219;p42"/>
          <p:cNvCxnSpPr>
            <a:stCxn id="211" idx="2"/>
            <a:endCxn id="215" idx="0"/>
          </p:cNvCxnSpPr>
          <p:nvPr/>
        </p:nvCxnSpPr>
        <p:spPr>
          <a:xfrm rot="5400000">
            <a:off x="2518950" y="1227350"/>
            <a:ext cx="1505700" cy="2600400"/>
          </a:xfrm>
          <a:prstGeom prst="curvedConnector3">
            <a:avLst>
              <a:gd fmla="val 49994" name="adj1"/>
            </a:avLst>
          </a:prstGeom>
          <a:noFill/>
          <a:ln cap="flat" cmpd="sng" w="28575">
            <a:solidFill>
              <a:srgbClr val="3C78D8"/>
            </a:solidFill>
            <a:prstDash val="solid"/>
            <a:round/>
            <a:headEnd len="sm" w="sm" type="none"/>
            <a:tailEnd len="sm" w="sm" type="none"/>
          </a:ln>
        </p:spPr>
      </p:cxnSp>
      <p:cxnSp>
        <p:nvCxnSpPr>
          <p:cNvPr id="220" name="Google Shape;220;p42"/>
          <p:cNvCxnSpPr>
            <a:stCxn id="211" idx="2"/>
            <a:endCxn id="216" idx="0"/>
          </p:cNvCxnSpPr>
          <p:nvPr/>
        </p:nvCxnSpPr>
        <p:spPr>
          <a:xfrm rot="5400000">
            <a:off x="3022950" y="1731350"/>
            <a:ext cx="1505700" cy="1592400"/>
          </a:xfrm>
          <a:prstGeom prst="curvedConnector3">
            <a:avLst>
              <a:gd fmla="val 49994" name="adj1"/>
            </a:avLst>
          </a:prstGeom>
          <a:noFill/>
          <a:ln cap="flat" cmpd="sng" w="28575">
            <a:solidFill>
              <a:srgbClr val="3C78D8"/>
            </a:solidFill>
            <a:prstDash val="solid"/>
            <a:round/>
            <a:headEnd len="sm" w="sm" type="none"/>
            <a:tailEnd len="sm" w="sm" type="none"/>
          </a:ln>
        </p:spPr>
      </p:cxnSp>
      <p:cxnSp>
        <p:nvCxnSpPr>
          <p:cNvPr id="221" name="Google Shape;221;p42"/>
          <p:cNvCxnSpPr>
            <a:stCxn id="211" idx="2"/>
            <a:endCxn id="214" idx="0"/>
          </p:cNvCxnSpPr>
          <p:nvPr/>
        </p:nvCxnSpPr>
        <p:spPr>
          <a:xfrm rot="5400000">
            <a:off x="3526950" y="2235350"/>
            <a:ext cx="1505700" cy="584400"/>
          </a:xfrm>
          <a:prstGeom prst="curvedConnector3">
            <a:avLst>
              <a:gd fmla="val 49994" name="adj1"/>
            </a:avLst>
          </a:prstGeom>
          <a:noFill/>
          <a:ln cap="flat" cmpd="sng" w="28575">
            <a:solidFill>
              <a:srgbClr val="3C78D8"/>
            </a:solidFill>
            <a:prstDash val="solid"/>
            <a:round/>
            <a:headEnd len="sm" w="sm" type="none"/>
            <a:tailEnd len="sm" w="sm" type="none"/>
          </a:ln>
        </p:spPr>
      </p:cxnSp>
      <p:cxnSp>
        <p:nvCxnSpPr>
          <p:cNvPr id="222" name="Google Shape;222;p42"/>
          <p:cNvCxnSpPr>
            <a:stCxn id="211" idx="2"/>
            <a:endCxn id="223" idx="0"/>
          </p:cNvCxnSpPr>
          <p:nvPr/>
        </p:nvCxnSpPr>
        <p:spPr>
          <a:xfrm flipH="1" rot="-5400000">
            <a:off x="4033650" y="2313050"/>
            <a:ext cx="1500000" cy="423300"/>
          </a:xfrm>
          <a:prstGeom prst="curvedConnector3">
            <a:avLst>
              <a:gd fmla="val 49998" name="adj1"/>
            </a:avLst>
          </a:prstGeom>
          <a:noFill/>
          <a:ln cap="flat" cmpd="sng" w="28575">
            <a:solidFill>
              <a:srgbClr val="3C78D8"/>
            </a:solidFill>
            <a:prstDash val="solid"/>
            <a:round/>
            <a:headEnd len="sm" w="sm" type="none"/>
            <a:tailEnd len="sm" w="sm" type="none"/>
          </a:ln>
        </p:spPr>
      </p:cxnSp>
      <p:sp>
        <p:nvSpPr>
          <p:cNvPr id="224" name="Google Shape;224;p42"/>
          <p:cNvSpPr txBox="1"/>
          <p:nvPr/>
        </p:nvSpPr>
        <p:spPr>
          <a:xfrm>
            <a:off x="2861950" y="1512950"/>
            <a:ext cx="7083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674EA7"/>
                </a:solidFill>
              </a:rPr>
              <a:t>SSH</a:t>
            </a:r>
            <a:endParaRPr b="1" i="0" sz="1400" u="none" cap="none" strike="noStrike">
              <a:solidFill>
                <a:srgbClr val="674EA7"/>
              </a:solidFill>
            </a:endParaRPr>
          </a:p>
        </p:txBody>
      </p:sp>
      <p:sp>
        <p:nvSpPr>
          <p:cNvPr id="225" name="Google Shape;225;p42"/>
          <p:cNvSpPr/>
          <p:nvPr/>
        </p:nvSpPr>
        <p:spPr>
          <a:xfrm>
            <a:off x="5515813" y="3274738"/>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nv-vm6</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sp>
        <p:nvSpPr>
          <p:cNvPr id="226" name="Google Shape;226;p42"/>
          <p:cNvSpPr/>
          <p:nvPr/>
        </p:nvSpPr>
        <p:spPr>
          <a:xfrm>
            <a:off x="6523750" y="3274738"/>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nv-vm7</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sp>
        <p:nvSpPr>
          <p:cNvPr id="223" name="Google Shape;223;p42"/>
          <p:cNvSpPr/>
          <p:nvPr/>
        </p:nvSpPr>
        <p:spPr>
          <a:xfrm>
            <a:off x="4507900" y="3274738"/>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nv-vm5</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cxnSp>
        <p:nvCxnSpPr>
          <p:cNvPr id="227" name="Google Shape;227;p42"/>
          <p:cNvCxnSpPr>
            <a:stCxn id="211" idx="2"/>
            <a:endCxn id="225" idx="0"/>
          </p:cNvCxnSpPr>
          <p:nvPr/>
        </p:nvCxnSpPr>
        <p:spPr>
          <a:xfrm flipH="1" rot="-5400000">
            <a:off x="4537650" y="1809050"/>
            <a:ext cx="1500000" cy="1431300"/>
          </a:xfrm>
          <a:prstGeom prst="curvedConnector3">
            <a:avLst>
              <a:gd fmla="val 49998" name="adj1"/>
            </a:avLst>
          </a:prstGeom>
          <a:noFill/>
          <a:ln cap="flat" cmpd="sng" w="28575">
            <a:solidFill>
              <a:srgbClr val="3C78D8"/>
            </a:solidFill>
            <a:prstDash val="solid"/>
            <a:round/>
            <a:headEnd len="sm" w="sm" type="none"/>
            <a:tailEnd len="sm" w="sm" type="none"/>
          </a:ln>
        </p:spPr>
      </p:cxnSp>
      <p:cxnSp>
        <p:nvCxnSpPr>
          <p:cNvPr id="228" name="Google Shape;228;p42"/>
          <p:cNvCxnSpPr>
            <a:stCxn id="211" idx="2"/>
            <a:endCxn id="226" idx="0"/>
          </p:cNvCxnSpPr>
          <p:nvPr/>
        </p:nvCxnSpPr>
        <p:spPr>
          <a:xfrm flipH="1" rot="-5400000">
            <a:off x="5041650" y="1305050"/>
            <a:ext cx="1500000" cy="2439300"/>
          </a:xfrm>
          <a:prstGeom prst="curvedConnector3">
            <a:avLst>
              <a:gd fmla="val 49998" name="adj1"/>
            </a:avLst>
          </a:prstGeom>
          <a:noFill/>
          <a:ln cap="flat" cmpd="sng" w="28575">
            <a:solidFill>
              <a:srgbClr val="3C78D8"/>
            </a:solidFill>
            <a:prstDash val="solid"/>
            <a:round/>
            <a:headEnd len="sm" w="sm" type="none"/>
            <a:tailEnd len="sm" w="sm" type="none"/>
          </a:ln>
        </p:spPr>
      </p:cxnSp>
      <p:sp>
        <p:nvSpPr>
          <p:cNvPr id="229" name="Google Shape;229;p42"/>
          <p:cNvSpPr/>
          <p:nvPr/>
        </p:nvSpPr>
        <p:spPr>
          <a:xfrm>
            <a:off x="7692800" y="3274738"/>
            <a:ext cx="975000" cy="15600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amd-vm</a:t>
            </a:r>
            <a:endParaRPr/>
          </a:p>
          <a:p>
            <a:pPr indent="0" lvl="0" marL="0" rtl="0" algn="ctr">
              <a:spcBef>
                <a:spcPts val="0"/>
              </a:spcBef>
              <a:spcAft>
                <a:spcPts val="0"/>
              </a:spcAft>
              <a:buClr>
                <a:srgbClr val="000000"/>
              </a:buClr>
              <a:buSzPts val="1400"/>
              <a:buFont typeface="Arial"/>
              <a:buNone/>
            </a:pPr>
            <a:r>
              <a:rPr lang="en"/>
              <a:t>3x</a:t>
            </a:r>
            <a:br>
              <a:rPr lang="en"/>
            </a:br>
            <a:r>
              <a:rPr lang="en" sz="1200"/>
              <a:t>MI210</a:t>
            </a:r>
            <a:endParaRPr/>
          </a:p>
        </p:txBody>
      </p:sp>
      <p:cxnSp>
        <p:nvCxnSpPr>
          <p:cNvPr id="230" name="Google Shape;230;p42"/>
          <p:cNvCxnSpPr>
            <a:stCxn id="211" idx="2"/>
            <a:endCxn id="229" idx="0"/>
          </p:cNvCxnSpPr>
          <p:nvPr/>
        </p:nvCxnSpPr>
        <p:spPr>
          <a:xfrm flipH="1" rot="-5400000">
            <a:off x="5626200" y="720500"/>
            <a:ext cx="1500000" cy="3608400"/>
          </a:xfrm>
          <a:prstGeom prst="curvedConnector3">
            <a:avLst>
              <a:gd fmla="val 49998" name="adj1"/>
            </a:avLst>
          </a:prstGeom>
          <a:noFill/>
          <a:ln cap="flat" cmpd="sng" w="28575">
            <a:solidFill>
              <a:srgbClr val="3C78D8"/>
            </a:solidFill>
            <a:prstDash val="solid"/>
            <a:round/>
            <a:headEnd len="sm" w="sm" type="none"/>
            <a:tailEnd len="sm" w="sm" type="none"/>
          </a:ln>
        </p:spPr>
      </p:cxnSp>
      <p:sp>
        <p:nvSpPr>
          <p:cNvPr id="231" name="Google Shape;231;p42"/>
          <p:cNvSpPr txBox="1"/>
          <p:nvPr/>
        </p:nvSpPr>
        <p:spPr>
          <a:xfrm>
            <a:off x="4807525" y="1774700"/>
            <a:ext cx="7083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3C78D8"/>
                </a:solidFill>
              </a:rPr>
              <a:t>Slurm</a:t>
            </a:r>
            <a:endParaRPr b="1" i="0" sz="1400" u="none" cap="none" strike="noStrike">
              <a:solidFill>
                <a:srgbClr val="3C78D8"/>
              </a:solidFill>
            </a:endParaRPr>
          </a:p>
        </p:txBody>
      </p:sp>
      <p:cxnSp>
        <p:nvCxnSpPr>
          <p:cNvPr id="232" name="Google Shape;232;p42"/>
          <p:cNvCxnSpPr>
            <a:endCxn id="211" idx="0"/>
          </p:cNvCxnSpPr>
          <p:nvPr/>
        </p:nvCxnSpPr>
        <p:spPr>
          <a:xfrm>
            <a:off x="4572000" y="119600"/>
            <a:ext cx="0" cy="810000"/>
          </a:xfrm>
          <a:prstGeom prst="straightConnector1">
            <a:avLst/>
          </a:prstGeom>
          <a:noFill/>
          <a:ln cap="flat" cmpd="sng" w="38100">
            <a:solidFill>
              <a:schemeClr val="dk2"/>
            </a:solidFill>
            <a:prstDash val="solid"/>
            <a:round/>
            <a:headEnd len="med" w="med" type="none"/>
            <a:tailEnd len="med" w="med" type="triangle"/>
          </a:ln>
        </p:spPr>
      </p:cxnSp>
      <p:sp>
        <p:nvSpPr>
          <p:cNvPr id="233" name="Google Shape;233;p42"/>
          <p:cNvSpPr txBox="1"/>
          <p:nvPr/>
        </p:nvSpPr>
        <p:spPr>
          <a:xfrm>
            <a:off x="4641250" y="165425"/>
            <a:ext cx="7083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188038"/>
                </a:solidFill>
              </a:rPr>
              <a:t>Login</a:t>
            </a:r>
            <a:endParaRPr b="1" i="0" sz="1400" u="none" cap="none" strike="noStrike">
              <a:solidFill>
                <a:srgbClr val="18803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Job Scheduler</a:t>
            </a:r>
            <a:endParaRPr>
              <a:latin typeface="Bitter"/>
              <a:ea typeface="Bitter"/>
              <a:cs typeface="Bitter"/>
              <a:sym typeface="Bitter"/>
            </a:endParaRPr>
          </a:p>
        </p:txBody>
      </p:sp>
      <p:sp>
        <p:nvSpPr>
          <p:cNvPr id="239" name="Google Shape;239;p43"/>
          <p:cNvSpPr txBox="1"/>
          <p:nvPr>
            <p:ph idx="1" type="body"/>
          </p:nvPr>
        </p:nvSpPr>
        <p:spPr>
          <a:xfrm>
            <a:off x="311700" y="1152475"/>
            <a:ext cx="8520600" cy="3843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Slurm</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Partitions: </a:t>
            </a:r>
            <a:r>
              <a:rPr b="1" lang="en" sz="2000">
                <a:latin typeface="Bitter"/>
                <a:ea typeface="Bitter"/>
                <a:cs typeface="Bitter"/>
                <a:sym typeface="Bitter"/>
              </a:rPr>
              <a:t>nvidia</a:t>
            </a:r>
            <a:r>
              <a:rPr lang="en" sz="2000">
                <a:latin typeface="Bitter"/>
                <a:ea typeface="Bitter"/>
                <a:cs typeface="Bitter"/>
                <a:sym typeface="Bitter"/>
              </a:rPr>
              <a:t> for NVIDIA GPUs (default), </a:t>
            </a:r>
            <a:r>
              <a:rPr b="1" lang="en" sz="2000">
                <a:latin typeface="Bitter"/>
                <a:ea typeface="Bitter"/>
                <a:cs typeface="Bitter"/>
                <a:sym typeface="Bitter"/>
              </a:rPr>
              <a:t>amd</a:t>
            </a:r>
            <a:r>
              <a:rPr lang="en" sz="2000">
                <a:latin typeface="Bitter"/>
                <a:ea typeface="Bitter"/>
                <a:cs typeface="Bitter"/>
                <a:sym typeface="Bitter"/>
              </a:rPr>
              <a:t> for AMD GPUs</a:t>
            </a:r>
            <a:br>
              <a:rPr lang="en" sz="2000">
                <a:latin typeface="Bitter"/>
                <a:ea typeface="Bitter"/>
                <a:cs typeface="Bitter"/>
                <a:sym typeface="Bitter"/>
              </a:rPr>
            </a:br>
            <a:br>
              <a:rPr lang="en" sz="2000">
                <a:latin typeface="Bitter"/>
                <a:ea typeface="Bitter"/>
                <a:cs typeface="Bitter"/>
                <a:sym typeface="Bitter"/>
              </a:rPr>
            </a:br>
            <a:endParaRPr sz="2000">
              <a:latin typeface="Bitter"/>
              <a:ea typeface="Bitter"/>
              <a:cs typeface="Bitter"/>
              <a:sym typeface="Bitter"/>
            </a:endParaRPr>
          </a:p>
          <a:p>
            <a:pPr indent="0" lvl="0" marL="0" rtl="0" algn="l">
              <a:lnSpc>
                <a:spcPct val="115000"/>
              </a:lnSpc>
              <a:spcBef>
                <a:spcPts val="1600"/>
              </a:spcBef>
              <a:spcAft>
                <a:spcPts val="0"/>
              </a:spcAft>
              <a:buSzPts val="1800"/>
              <a:buNone/>
            </a:pPr>
            <a:r>
              <a:t/>
            </a:r>
            <a:endParaRPr sz="2000">
              <a:latin typeface="Bitter"/>
              <a:ea typeface="Bitter"/>
              <a:cs typeface="Bitter"/>
              <a:sym typeface="Bitter"/>
            </a:endParaRPr>
          </a:p>
          <a:p>
            <a:pPr indent="-355600" lvl="0" marL="457200" rtl="0" algn="l">
              <a:lnSpc>
                <a:spcPct val="115000"/>
              </a:lnSpc>
              <a:spcBef>
                <a:spcPts val="1600"/>
              </a:spcBef>
              <a:spcAft>
                <a:spcPts val="0"/>
              </a:spcAft>
              <a:buSzPts val="2000"/>
              <a:buFont typeface="Bitter"/>
              <a:buChar char="❖"/>
            </a:pPr>
            <a:r>
              <a:rPr lang="en" sz="2000">
                <a:latin typeface="Bitter"/>
                <a:ea typeface="Bitter"/>
                <a:cs typeface="Bitter"/>
                <a:sym typeface="Bitter"/>
              </a:rPr>
              <a:t>Limitations</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1GPU or </a:t>
            </a:r>
            <a:r>
              <a:rPr lang="en" sz="1600">
                <a:latin typeface="Bitter"/>
                <a:ea typeface="Bitter"/>
                <a:cs typeface="Bitter"/>
                <a:sym typeface="Bitter"/>
              </a:rPr>
              <a:t>2 GPUs per Job</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2 CPU cores per GPU (i.e. 1 GPU -&gt; 2 cores, 2 GPUs -&gt; 4 cores)</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2 Jobs per User</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Wall time: 5 minutes</a:t>
            </a:r>
            <a:endParaRPr sz="1600">
              <a:latin typeface="Bitter"/>
              <a:ea typeface="Bitter"/>
              <a:cs typeface="Bitter"/>
              <a:sym typeface="Bitter"/>
            </a:endParaRPr>
          </a:p>
        </p:txBody>
      </p:sp>
      <p:pic>
        <p:nvPicPr>
          <p:cNvPr id="240" name="Google Shape;240;p43"/>
          <p:cNvPicPr preferRelativeResize="0"/>
          <p:nvPr/>
        </p:nvPicPr>
        <p:blipFill>
          <a:blip r:embed="rId3">
            <a:alphaModFix/>
          </a:blip>
          <a:stretch>
            <a:fillRect/>
          </a:stretch>
        </p:blipFill>
        <p:spPr>
          <a:xfrm>
            <a:off x="733425" y="2062163"/>
            <a:ext cx="7677150" cy="1019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latin typeface="Bitter"/>
                <a:ea typeface="Bitter"/>
                <a:cs typeface="Bitter"/>
                <a:sym typeface="Bitter"/>
              </a:rPr>
              <a:t>Instructions to </a:t>
            </a:r>
            <a:r>
              <a:rPr lang="en"/>
              <a:t>c</a:t>
            </a:r>
            <a:r>
              <a:rPr lang="en">
                <a:latin typeface="Bitter"/>
                <a:ea typeface="Bitter"/>
                <a:cs typeface="Bitter"/>
                <a:sym typeface="Bitter"/>
              </a:rPr>
              <a:t>ompile a CUDA </a:t>
            </a:r>
            <a:r>
              <a:rPr lang="en"/>
              <a:t>program</a:t>
            </a:r>
            <a:endParaRPr>
              <a:latin typeface="Bitter"/>
              <a:ea typeface="Bitter"/>
              <a:cs typeface="Bitter"/>
              <a:sym typeface="Bitter"/>
            </a:endParaRPr>
          </a:p>
        </p:txBody>
      </p:sp>
      <p:sp>
        <p:nvSpPr>
          <p:cNvPr id="246" name="Google Shape;246;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Bitter"/>
              <a:buChar char="➢"/>
            </a:pPr>
            <a:r>
              <a:rPr lang="en" sz="2000">
                <a:latin typeface="Bitter"/>
                <a:ea typeface="Bitter"/>
                <a:cs typeface="Bitter"/>
                <a:sym typeface="Bitter"/>
              </a:rPr>
              <a:t>Compile</a:t>
            </a:r>
            <a:endParaRPr sz="20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en" sz="1600">
                <a:latin typeface="Courier New"/>
                <a:ea typeface="Courier New"/>
                <a:cs typeface="Courier New"/>
                <a:sym typeface="Courier New"/>
              </a:rPr>
              <a:t>n</a:t>
            </a:r>
            <a:r>
              <a:rPr lang="en" sz="1600">
                <a:latin typeface="Courier New"/>
                <a:ea typeface="Courier New"/>
                <a:cs typeface="Courier New"/>
                <a:sym typeface="Courier New"/>
              </a:rPr>
              <a:t>vcc </a:t>
            </a:r>
            <a:r>
              <a:rPr lang="en" sz="1600">
                <a:latin typeface="Courier New"/>
                <a:ea typeface="Courier New"/>
                <a:cs typeface="Courier New"/>
                <a:sym typeface="Courier New"/>
              </a:rPr>
              <a:t>-arch=sm_61</a:t>
            </a:r>
            <a:r>
              <a:rPr lang="en" sz="1600">
                <a:latin typeface="Courier New"/>
                <a:ea typeface="Courier New"/>
                <a:cs typeface="Courier New"/>
                <a:sym typeface="Courier New"/>
              </a:rPr>
              <a:t> [other options] &lt;inputfile&gt;</a:t>
            </a:r>
            <a:endParaRPr/>
          </a:p>
          <a:p>
            <a:pPr indent="-330200" lvl="1" marL="914400" rtl="0" algn="l">
              <a:lnSpc>
                <a:spcPct val="115000"/>
              </a:lnSpc>
              <a:spcBef>
                <a:spcPts val="0"/>
              </a:spcBef>
              <a:spcAft>
                <a:spcPts val="0"/>
              </a:spcAft>
              <a:buSzPts val="1600"/>
              <a:buChar char="➢"/>
            </a:pPr>
            <a:r>
              <a:rPr lang="en" sz="1600">
                <a:latin typeface="Bitter"/>
                <a:ea typeface="Bitter"/>
                <a:cs typeface="Bitter"/>
                <a:sym typeface="Bitter"/>
              </a:rPr>
              <a:t>e.g.,</a:t>
            </a:r>
            <a:r>
              <a:rPr lang="en" sz="1600"/>
              <a:t> </a:t>
            </a:r>
            <a:br>
              <a:rPr lang="en" sz="1600"/>
            </a:br>
            <a:r>
              <a:rPr lang="en" sz="1600"/>
              <a:t>	</a:t>
            </a:r>
            <a:r>
              <a:rPr lang="en" sz="1600">
                <a:latin typeface="Courier New"/>
                <a:ea typeface="Courier New"/>
                <a:cs typeface="Courier New"/>
                <a:sym typeface="Courier New"/>
              </a:rPr>
              <a:t>nvcc cuda_code.cu -o cuda_executable</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Font typeface="Courier New"/>
              <a:buChar char="➢"/>
            </a:pPr>
            <a:r>
              <a:rPr lang="en" sz="1600">
                <a:latin typeface="Courier New"/>
                <a:ea typeface="Courier New"/>
                <a:cs typeface="Courier New"/>
                <a:sym typeface="Courier New"/>
              </a:rPr>
              <a:t>s</a:t>
            </a:r>
            <a:r>
              <a:rPr lang="en" sz="1600">
                <a:latin typeface="Courier New"/>
                <a:ea typeface="Courier New"/>
                <a:cs typeface="Courier New"/>
                <a:sym typeface="Courier New"/>
              </a:rPr>
              <a:t>m_61</a:t>
            </a:r>
            <a:r>
              <a:rPr lang="en" sz="1600"/>
              <a:t> is Compute Capability 6.1, which is what GTX 1080 supports</a:t>
            </a:r>
            <a:endParaRPr sz="1600"/>
          </a:p>
          <a:p>
            <a:pPr indent="-330200" lvl="2" marL="1371600" rtl="0" algn="l">
              <a:lnSpc>
                <a:spcPct val="115000"/>
              </a:lnSpc>
              <a:spcBef>
                <a:spcPts val="0"/>
              </a:spcBef>
              <a:spcAft>
                <a:spcPts val="0"/>
              </a:spcAft>
              <a:buSzPts val="1600"/>
              <a:buChar char="■"/>
            </a:pPr>
            <a:r>
              <a:rPr lang="en" sz="1600"/>
              <a:t>If you are </a:t>
            </a:r>
            <a:r>
              <a:rPr lang="en" sz="1600"/>
              <a:t>using</a:t>
            </a:r>
            <a:r>
              <a:rPr lang="en" sz="1600"/>
              <a:t> your own GPU, find your GPU’s compute capability </a:t>
            </a:r>
            <a:r>
              <a:rPr lang="en" sz="1600" u="sng">
                <a:solidFill>
                  <a:schemeClr val="hlink"/>
                </a:solidFill>
                <a:hlinkClick r:id="rId3"/>
              </a:rPr>
              <a:t>here</a:t>
            </a:r>
            <a:br>
              <a:rPr lang="en" sz="1600"/>
            </a:br>
            <a:endParaRPr sz="1600"/>
          </a:p>
          <a:p>
            <a:pPr indent="-355600" lvl="0" marL="457200" rtl="0" algn="l">
              <a:lnSpc>
                <a:spcPct val="115000"/>
              </a:lnSpc>
              <a:spcBef>
                <a:spcPts val="0"/>
              </a:spcBef>
              <a:spcAft>
                <a:spcPts val="0"/>
              </a:spcAft>
              <a:buSzPts val="2000"/>
              <a:buChar char="➢"/>
            </a:pPr>
            <a:r>
              <a:rPr lang="en" sz="2000">
                <a:latin typeface="Bitter"/>
                <a:ea typeface="Bitter"/>
                <a:cs typeface="Bitter"/>
                <a:sym typeface="Bitter"/>
              </a:rPr>
              <a:t>If you have a Makefile, simply</a:t>
            </a:r>
            <a:endParaRPr sz="20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en" sz="1600">
                <a:latin typeface="Courier New"/>
                <a:ea typeface="Courier New"/>
                <a:cs typeface="Courier New"/>
                <a:sym typeface="Courier New"/>
              </a:rPr>
              <a:t>make</a:t>
            </a:r>
            <a:endParaRPr sz="2000">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Instructions to run a CUDA program</a:t>
            </a:r>
            <a:endParaRPr/>
          </a:p>
        </p:txBody>
      </p:sp>
      <p:sp>
        <p:nvSpPr>
          <p:cNvPr id="252" name="Google Shape;252;p45"/>
          <p:cNvSpPr txBox="1"/>
          <p:nvPr>
            <p:ph idx="1" type="body"/>
          </p:nvPr>
        </p:nvSpPr>
        <p:spPr>
          <a:xfrm>
            <a:off x="311700" y="1152475"/>
            <a:ext cx="8520600" cy="3851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apollo-nv-test</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b="1" lang="en" sz="1600">
                <a:latin typeface="Source Code Pro"/>
                <a:ea typeface="Source Code Pro"/>
                <a:cs typeface="Source Code Pro"/>
                <a:sym typeface="Source Code Pro"/>
              </a:rPr>
              <a:t>ssh </a:t>
            </a:r>
            <a:r>
              <a:rPr b="1" lang="en" sz="1600">
                <a:latin typeface="Source Code Pro"/>
                <a:ea typeface="Source Code Pro"/>
                <a:cs typeface="Source Code Pro"/>
                <a:sym typeface="Source Code Pro"/>
              </a:rPr>
              <a:t>apollo-nv-test</a:t>
            </a:r>
            <a:r>
              <a:rPr lang="en" sz="1600">
                <a:latin typeface="Bitter"/>
                <a:ea typeface="Bitter"/>
                <a:cs typeface="Bitter"/>
                <a:sym typeface="Bitter"/>
              </a:rPr>
              <a:t>  or  </a:t>
            </a:r>
            <a:r>
              <a:rPr b="1" lang="en" sz="1600">
                <a:latin typeface="Source Code Pro"/>
                <a:ea typeface="Source Code Pro"/>
                <a:cs typeface="Source Code Pro"/>
                <a:sym typeface="Source Code Pro"/>
              </a:rPr>
              <a:t>ssh nv-test</a:t>
            </a:r>
            <a:endParaRPr b="1" sz="1600">
              <a:latin typeface="Source Code Pro"/>
              <a:ea typeface="Source Code Pro"/>
              <a:cs typeface="Source Code Pro"/>
              <a:sym typeface="Source Code Pro"/>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If you want to specify which GPU to use.</a:t>
            </a:r>
            <a:endParaRPr sz="1600">
              <a:latin typeface="Bitter"/>
              <a:ea typeface="Bitter"/>
              <a:cs typeface="Bitter"/>
              <a:sym typeface="Bitter"/>
            </a:endParaRPr>
          </a:p>
          <a:p>
            <a:pPr indent="-330200" lvl="2" marL="1371600" rtl="0" algn="l">
              <a:lnSpc>
                <a:spcPct val="115000"/>
              </a:lnSpc>
              <a:spcBef>
                <a:spcPts val="0"/>
              </a:spcBef>
              <a:spcAft>
                <a:spcPts val="0"/>
              </a:spcAft>
              <a:buSzPts val="1600"/>
              <a:buChar char="■"/>
            </a:pPr>
            <a:r>
              <a:rPr lang="en" sz="1600">
                <a:latin typeface="Courier New"/>
                <a:ea typeface="Courier New"/>
                <a:cs typeface="Courier New"/>
                <a:sym typeface="Courier New"/>
              </a:rPr>
              <a:t>export CUDA_VISIBLE_DEVICES=&lt;</a:t>
            </a:r>
            <a:r>
              <a:rPr i="1" lang="en" sz="1600">
                <a:latin typeface="Courier New"/>
                <a:ea typeface="Courier New"/>
                <a:cs typeface="Courier New"/>
                <a:sym typeface="Courier New"/>
              </a:rPr>
              <a:t>gpu id</a:t>
            </a:r>
            <a:r>
              <a:rPr lang="en" sz="1600">
                <a:latin typeface="Courier New"/>
                <a:ea typeface="Courier New"/>
                <a:cs typeface="Courier New"/>
                <a:sym typeface="Courier New"/>
              </a:rPr>
              <a:t>&gt;</a:t>
            </a:r>
            <a:endParaRPr sz="1600">
              <a:latin typeface="Courier New"/>
              <a:ea typeface="Courier New"/>
              <a:cs typeface="Courier New"/>
              <a:sym typeface="Courier New"/>
            </a:endParaRPr>
          </a:p>
          <a:p>
            <a:pPr indent="-330200" lvl="2" marL="1371600" rtl="0" algn="l">
              <a:lnSpc>
                <a:spcPct val="115000"/>
              </a:lnSpc>
              <a:spcBef>
                <a:spcPts val="0"/>
              </a:spcBef>
              <a:spcAft>
                <a:spcPts val="0"/>
              </a:spcAft>
              <a:buSzPts val="1600"/>
              <a:buChar char="■"/>
            </a:pPr>
            <a:r>
              <a:rPr lang="en" sz="1600">
                <a:latin typeface="Bitter"/>
                <a:ea typeface="Bitter"/>
                <a:cs typeface="Bitter"/>
                <a:sym typeface="Bitter"/>
              </a:rPr>
              <a:t>eg. </a:t>
            </a:r>
            <a:r>
              <a:rPr lang="en" sz="1600">
                <a:latin typeface="Courier New"/>
                <a:ea typeface="Courier New"/>
                <a:cs typeface="Courier New"/>
                <a:sym typeface="Courier New"/>
              </a:rPr>
              <a:t>export CUDA_VISIBLE_DEVICES=1</a:t>
            </a:r>
            <a:endParaRPr sz="1600">
              <a:latin typeface="Courier New"/>
              <a:ea typeface="Courier New"/>
              <a:cs typeface="Courier New"/>
              <a:sym typeface="Courier New"/>
            </a:endParaRPr>
          </a:p>
          <a:p>
            <a:pPr indent="-330200" lvl="2" marL="1371600" rtl="0" algn="l">
              <a:lnSpc>
                <a:spcPct val="115000"/>
              </a:lnSpc>
              <a:spcBef>
                <a:spcPts val="0"/>
              </a:spcBef>
              <a:spcAft>
                <a:spcPts val="0"/>
              </a:spcAft>
              <a:buSzPts val="1600"/>
              <a:buChar char="■"/>
            </a:pPr>
            <a:r>
              <a:rPr lang="en" sz="1600">
                <a:latin typeface="Bitter"/>
                <a:ea typeface="Bitter"/>
                <a:cs typeface="Bitter"/>
                <a:sym typeface="Bitter"/>
              </a:rPr>
              <a:t>eg. </a:t>
            </a:r>
            <a:r>
              <a:rPr lang="en" sz="1600">
                <a:latin typeface="Courier New"/>
                <a:ea typeface="Courier New"/>
                <a:cs typeface="Courier New"/>
                <a:sym typeface="Courier New"/>
              </a:rPr>
              <a:t>export CUDA_VISIBLE_DEVICES=0,1</a:t>
            </a:r>
            <a:br>
              <a:rPr lang="en" sz="1600">
                <a:latin typeface="Courier New"/>
                <a:ea typeface="Courier New"/>
                <a:cs typeface="Courier New"/>
                <a:sym typeface="Courier New"/>
              </a:rPr>
            </a:br>
            <a:endParaRPr sz="16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apollo-nv-vm[1-7]</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Slurm</a:t>
            </a:r>
            <a:endParaRPr sz="16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en" sz="1600">
                <a:latin typeface="Bitter"/>
                <a:ea typeface="Bitter"/>
                <a:cs typeface="Bitter"/>
                <a:sym typeface="Bitter"/>
              </a:rPr>
              <a:t>Access gpus with the flag:</a:t>
            </a:r>
            <a:r>
              <a:rPr lang="en" sz="1600"/>
              <a:t> </a:t>
            </a:r>
            <a:r>
              <a:rPr lang="en" sz="1600">
                <a:latin typeface="Courier New"/>
                <a:ea typeface="Courier New"/>
                <a:cs typeface="Courier New"/>
                <a:sym typeface="Courier New"/>
              </a:rPr>
              <a:t>--gres=gpu:&lt;</a:t>
            </a:r>
            <a:r>
              <a:rPr i="1" lang="en" sz="1600">
                <a:latin typeface="Courier New"/>
                <a:ea typeface="Courier New"/>
                <a:cs typeface="Courier New"/>
                <a:sym typeface="Courier New"/>
              </a:rPr>
              <a:t>number of gpu</a:t>
            </a:r>
            <a:r>
              <a:rPr lang="en" sz="1600">
                <a:latin typeface="Courier New"/>
                <a:ea typeface="Courier New"/>
                <a:cs typeface="Courier New"/>
                <a:sym typeface="Courier New"/>
              </a:rPr>
              <a:t>&gt;</a:t>
            </a:r>
            <a:endParaRPr sz="1600"/>
          </a:p>
          <a:p>
            <a:pPr indent="-330200" lvl="2" marL="1371600" rtl="0" algn="l">
              <a:lnSpc>
                <a:spcPct val="115000"/>
              </a:lnSpc>
              <a:spcBef>
                <a:spcPts val="0"/>
              </a:spcBef>
              <a:spcAft>
                <a:spcPts val="0"/>
              </a:spcAft>
              <a:buSzPts val="1600"/>
              <a:buChar char="■"/>
            </a:pPr>
            <a:r>
              <a:rPr lang="en" sz="1600">
                <a:latin typeface="Bitter"/>
                <a:ea typeface="Bitter"/>
                <a:cs typeface="Bitter"/>
                <a:sym typeface="Bitter"/>
              </a:rPr>
              <a:t>eg.</a:t>
            </a:r>
            <a:r>
              <a:rPr lang="en" sz="1600"/>
              <a:t> </a:t>
            </a:r>
            <a:r>
              <a:rPr lang="en" sz="1600">
                <a:latin typeface="Courier New"/>
                <a:ea typeface="Courier New"/>
                <a:cs typeface="Courier New"/>
                <a:sym typeface="Courier New"/>
              </a:rPr>
              <a:t>srun -n 1 --gres=gpu:</a:t>
            </a:r>
            <a:r>
              <a:rPr i="1" lang="en" sz="1600">
                <a:latin typeface="Courier New"/>
                <a:ea typeface="Courier New"/>
                <a:cs typeface="Courier New"/>
                <a:sym typeface="Courier New"/>
              </a:rPr>
              <a:t>1</a:t>
            </a:r>
            <a:r>
              <a:rPr lang="en" sz="1600">
                <a:latin typeface="Courier New"/>
                <a:ea typeface="Courier New"/>
                <a:cs typeface="Courier New"/>
                <a:sym typeface="Courier New"/>
              </a:rPr>
              <a:t> ./executable</a:t>
            </a:r>
            <a:endParaRPr sz="1600">
              <a:latin typeface="Courier New"/>
              <a:ea typeface="Courier New"/>
              <a:cs typeface="Courier New"/>
              <a:sym typeface="Courier New"/>
            </a:endParaRPr>
          </a:p>
          <a:p>
            <a:pPr indent="-330200" lvl="2" marL="1371600" rtl="0" algn="l">
              <a:lnSpc>
                <a:spcPct val="115000"/>
              </a:lnSpc>
              <a:spcBef>
                <a:spcPts val="0"/>
              </a:spcBef>
              <a:spcAft>
                <a:spcPts val="0"/>
              </a:spcAft>
              <a:buSzPts val="1600"/>
              <a:buChar char="■"/>
            </a:pPr>
            <a:r>
              <a:rPr lang="en" sz="1600">
                <a:latin typeface="Bitter"/>
                <a:ea typeface="Bitter"/>
                <a:cs typeface="Bitter"/>
                <a:sym typeface="Bitter"/>
              </a:rPr>
              <a:t>eg.</a:t>
            </a:r>
            <a:r>
              <a:rPr lang="en" sz="1600"/>
              <a:t> </a:t>
            </a:r>
            <a:r>
              <a:rPr lang="en" sz="1600">
                <a:latin typeface="Courier New"/>
                <a:ea typeface="Courier New"/>
                <a:cs typeface="Courier New"/>
                <a:sym typeface="Courier New"/>
              </a:rPr>
              <a:t>srun -n 1 --gres=gpu:</a:t>
            </a:r>
            <a:r>
              <a:rPr i="1" lang="en" sz="1600">
                <a:latin typeface="Courier New"/>
                <a:ea typeface="Courier New"/>
                <a:cs typeface="Courier New"/>
                <a:sym typeface="Courier New"/>
              </a:rPr>
              <a:t>2</a:t>
            </a:r>
            <a:r>
              <a:rPr lang="en" sz="1600">
                <a:latin typeface="Courier New"/>
                <a:ea typeface="Courier New"/>
                <a:cs typeface="Courier New"/>
                <a:sym typeface="Courier New"/>
              </a:rPr>
              <a:t> ./executable</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If two GPUs are requested, they will be on the same node.</a:t>
            </a:r>
            <a:endParaRPr sz="1600">
              <a:latin typeface="Bitter"/>
              <a:ea typeface="Bitter"/>
              <a:cs typeface="Bitter"/>
              <a:sym typeface="Bitt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